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2" Type="http://schemas.openxmlformats.org/officeDocument/2006/relationships/viewProps" Target="viewProps.xml" /><Relationship Id="rId91" Type="http://schemas.openxmlformats.org/officeDocument/2006/relationships/presProps" Target="presProps.xml" /><Relationship Id="rId1" Type="http://schemas.openxmlformats.org/officeDocument/2006/relationships/slideMaster" Target="slideMasters/slideMaster1.xml" /><Relationship Id="rId94" Type="http://schemas.openxmlformats.org/officeDocument/2006/relationships/tableStyles" Target="tableStyles.xml" /><Relationship Id="rId9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8645956" TargetMode="Externa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5281/zenodo.4421040" TargetMode="Externa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jp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jp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urvey.stackoverflow.co/2023/#technology-most-popular-technologies" TargetMode="External" /><Relationship Id="rId3" Type="http://schemas.openxmlformats.org/officeDocument/2006/relationships/hyperlink" Target="https://www.tiobe.com/tiobe-index/" TargetMode="External" /><Relationship Id="rId4" Type="http://schemas.openxmlformats.org/officeDocument/2006/relationships/hyperlink" Target="https://github.blog/news-insights/octoverse/octoverse-2024/"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jp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nference-review.com/article/the-origins-of-python"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jpg" /><Relationship Id="rId2" Type="http://schemas.openxmlformats.org/officeDocument/2006/relationships/image" Target="../media/image15.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jp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blog.genesmindsmachines.com/p/python-is-not-a-great-language-for" TargetMode="Externa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0.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ss.cnrs.fr/whisper-pour-retranscrire-des-entretiens/"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pyshs/CUSO2026" TargetMode="Externa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jpg" /></Relationships>
</file>

<file path=ppt/slides/_rels/slide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jpg"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4.jpg" /><Relationship Id="rId2" Type="http://schemas.openxmlformats.org/officeDocument/2006/relationships/image" Target="../media/image23.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jp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elaniewalsh.github.io/Intro-Cultural-Analytics/01-Command-Line/01-The-Command-Line.html" TargetMode="Externa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jpg"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ythonds.linogaliana.fr/" TargetMode="External" /><Relationship Id="rId3" Type="http://schemas.openxmlformats.org/officeDocument/2006/relationships/hyperlink" Target="https://melaniewalsh.github.io/Intro-Cultural-Analytics/welcome.html" TargetMode="External" /><Relationship Id="rId4" Type="http://schemas.openxmlformats.org/officeDocument/2006/relationships/hyperlink" Target="https://python.sdv.u-paris.fr/" TargetMode="External" /></Relationships>
</file>

<file path=ppt/slides/_rels/slide7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30.jpg" /><Relationship Id="rId2" Type="http://schemas.openxmlformats.org/officeDocument/2006/relationships/image" Target="../media/image29.png"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31.png"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jpg"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journals.openedition.org/framespa/14370" TargetMode="External" /><Relationship Id="rId3" Type="http://schemas.openxmlformats.org/officeDocument/2006/relationships/hyperlink" Target="https://journals.openedition.org/framespa/14370" TargetMode="External" /><Relationship Id="rId4" Type="http://schemas.openxmlformats.org/officeDocument/2006/relationships/hyperlink" Target="https://journals.openedition.org/framespa/14370" TargetMode="External" /><Relationship Id="rId5" Type="http://schemas.openxmlformats.org/officeDocument/2006/relationships/hyperlink" Target="https://journals.openedition.org/signata/3136" TargetMode="External" /><Relationship Id="rId6" Type="http://schemas.openxmlformats.org/officeDocument/2006/relationships/hyperlink" Target="https://journals.openedition.org/signata/3136" TargetMode="External" /><Relationship Id="rId7" Type="http://schemas.openxmlformats.org/officeDocument/2006/relationships/hyperlink" Target="https://journals.openedition.org/signata/3136" TargetMode="Externa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l.science/hal-04316428/" TargetMode="Externa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ature.com/articles/d41586-021-00075-2" TargetMode="External" /><Relationship Id="rId3" Type="http://schemas.openxmlformats.org/officeDocument/2006/relationships/hyperlink" Target="https://www.youtube.com/watch?v=7jiPeIFXb6U" TargetMode="External" /></Relationships>
</file>

<file path=ppt/slides/_rels/slide8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onda-forge/miniforge" TargetMode="Externa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lab.sspcloud.fr/" TargetMode="External" /><Relationship Id="rId3" Type="http://schemas.openxmlformats.org/officeDocument/2006/relationships/hyperlink" Target="https://colab.research.google.com/" TargetMode="External" /></Relationships>
</file>

<file path=ppt/slides/_rels/slide8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Python pour les SHS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Pourquoi programmer en Python ?</a:t>
            </a:r>
            <a:br/>
            <a:br/>
            <a:r>
              <a:rPr/>
              <a:t>Émilien Schultz - Léo Mignot</a:t>
            </a:r>
          </a:p>
        </p:txBody>
      </p:sp>
      <p:sp>
        <p:nvSpPr>
          <p:cNvPr id="4" name="Date Placeholder 3"/>
          <p:cNvSpPr>
            <a:spLocks noGrp="1"/>
          </p:cNvSpPr>
          <p:nvPr>
            <p:ph idx="10" sz="half" type="dt"/>
          </p:nvPr>
        </p:nvSpPr>
        <p:spPr/>
        <p:txBody>
          <a:bodyPr/>
          <a:lstStyle/>
          <a:p>
            <a:pPr lvl="0" indent="0" marL="0">
              <a:buNone/>
            </a:pPr>
            <a:r>
              <a:rPr/>
              <a:t>2026-02-23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Pour qu’une instruction devienne une action, il faut toute une série de médiations (traduction) du conceptuel (la pensée) au matériel (l’opération).</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Concrètement</a:t>
            </a:r>
          </a:p>
          <a:p>
            <a:pPr lvl="0"/>
            <a:r>
              <a:rPr/>
              <a:t>Automatiser des opérations sur un tableau</a:t>
            </a:r>
          </a:p>
          <a:p>
            <a:pPr lvl="0"/>
            <a:r>
              <a:rPr/>
              <a:t>Produire des figures</a:t>
            </a:r>
          </a:p>
          <a:p>
            <a:pPr lvl="0"/>
            <a:r>
              <a:rPr/>
              <a:t>Récupérer des données en ligne</a:t>
            </a:r>
          </a:p>
          <a:p>
            <a:pPr lvl="0"/>
            <a:r>
              <a:rPr/>
              <a:t>Construire ma boite à outils de traitement</a:t>
            </a:r>
          </a:p>
          <a:p>
            <a:pPr lvl="0"/>
            <a:r>
              <a:rPr/>
              <a:t>Mettre en place une interface</a:t>
            </a:r>
          </a:p>
          <a:p>
            <a:pPr lvl="0" indent="0" marL="0">
              <a:buNone/>
            </a:pPr>
            <a:r>
              <a:rPr i="1"/>
              <a:t>(on y reviendra plus tard)</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Pour que ça marche : un ensemble d’éléments</a:t>
            </a:r>
          </a:p>
          <a:p>
            <a:pPr lvl="0"/>
            <a:r>
              <a:rPr/>
              <a:t>Matériel (stockage, calcul, périphériques)</a:t>
            </a:r>
          </a:p>
          <a:p>
            <a:pPr lvl="0"/>
            <a:r>
              <a:rPr/>
              <a:t>Logiciel (OS, IDE, etc.)</a:t>
            </a:r>
          </a:p>
          <a:p>
            <a:pPr lvl="0"/>
            <a:r>
              <a:rPr/>
              <a:t>Données (formats)</a:t>
            </a:r>
          </a:p>
          <a:p>
            <a:pPr lvl="0"/>
            <a:r>
              <a:rPr/>
              <a:t>Language pour les instructions</a:t>
            </a:r>
          </a:p>
          <a:p>
            <a:pPr lvl="0"/>
            <a:r>
              <a:rPr/>
              <a:t>Écriture de en algorithme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 un apprentissage multiniveaux</a:t>
            </a:r>
          </a:p>
          <a:p>
            <a:pPr lvl="0"/>
            <a:r>
              <a:rPr/>
              <a:t>Se familiariser aux environnements informatiques</a:t>
            </a:r>
          </a:p>
          <a:p>
            <a:pPr lvl="1"/>
            <a:r>
              <a:rPr/>
              <a:t>Ligne de commande, …</a:t>
            </a:r>
          </a:p>
          <a:p>
            <a:pPr lvl="0"/>
            <a:r>
              <a:rPr/>
              <a:t>Penser la structures des données et leur diversité</a:t>
            </a:r>
          </a:p>
          <a:p>
            <a:pPr lvl="1"/>
            <a:r>
              <a:rPr/>
              <a:t>Format de fichier : csv ou xls ?</a:t>
            </a:r>
          </a:p>
          <a:p>
            <a:pPr lvl="0"/>
            <a:r>
              <a:rPr/>
              <a:t>Penser la matérialité des pratiques</a:t>
            </a:r>
          </a:p>
          <a:p>
            <a:pPr lvl="1"/>
            <a:r>
              <a:rPr/>
              <a:t>Stockage mémoire vive, cloud ou disque dur ?</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Lien avec des tâches spécifiques</a:t>
            </a:r>
          </a:p>
        </p:txBody>
      </p:sp>
      <p:pic>
        <p:nvPicPr>
          <p:cNvPr descr="img/programmertaches.png" id="0" name="Picture 1"/>
          <p:cNvPicPr>
            <a:picLocks noGrp="1" noChangeAspect="1"/>
          </p:cNvPicPr>
          <p:nvPr/>
        </p:nvPicPr>
        <p:blipFill>
          <a:blip r:embed="rId2"/>
          <a:stretch>
            <a:fillRect/>
          </a:stretch>
        </p:blipFill>
        <p:spPr bwMode="auto">
          <a:xfrm>
            <a:off x="3568700" y="381000"/>
            <a:ext cx="5105400" cy="4025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What is Programming? Putting all Together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Les langages de programmation</a:t>
            </a:r>
          </a:p>
          <a:p>
            <a:pPr lvl="0" indent="0" marL="0">
              <a:buNone/>
            </a:pPr>
            <a:r>
              <a:rPr/>
              <a:t>Abstractions permettant d’écrire des instructions</a:t>
            </a:r>
          </a:p>
          <a:p>
            <a:pPr lvl="0"/>
            <a:r>
              <a:rPr/>
              <a:t>Séparer le matériel (spécifique, code machine) des opérations (génériques, code source)</a:t>
            </a:r>
          </a:p>
          <a:p>
            <a:pPr lvl="1"/>
            <a:r>
              <a:rPr/>
              <a:t>Compulation/interprétation</a:t>
            </a:r>
          </a:p>
          <a:p>
            <a:pPr lvl="0"/>
            <a:r>
              <a:rPr/>
              <a:t>Des langages différents (plus ou moins abstraits)</a:t>
            </a:r>
          </a:p>
          <a:p>
            <a:pPr lvl="0"/>
            <a:r>
              <a:rPr/>
              <a:t>Des opérations partagées par tous les langages (opérations mathématiques)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Cinquante nuances</a:t>
            </a:r>
          </a:p>
        </p:txBody>
      </p:sp>
      <p:pic>
        <p:nvPicPr>
          <p:cNvPr descr="img/langages.png" id="0" name="Picture 1"/>
          <p:cNvPicPr>
            <a:picLocks noGrp="1" noChangeAspect="1"/>
          </p:cNvPicPr>
          <p:nvPr/>
        </p:nvPicPr>
        <p:blipFill>
          <a:blip r:embed="rId2"/>
          <a:stretch>
            <a:fillRect/>
          </a:stretch>
        </p:blipFill>
        <p:spPr bwMode="auto">
          <a:xfrm>
            <a:off x="3568700" y="406400"/>
            <a:ext cx="5105400" cy="3962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programmation scientifique</a:t>
            </a:r>
          </a:p>
          <a:p>
            <a:pPr lvl="0"/>
            <a:r>
              <a:rPr b="1"/>
              <a:t>Script</a:t>
            </a:r>
            <a:r>
              <a:rPr/>
              <a:t> : réaliser des petites tâches spécifiques</a:t>
            </a:r>
          </a:p>
          <a:p>
            <a:pPr lvl="0"/>
            <a:r>
              <a:rPr b="1"/>
              <a:t>Interactivité</a:t>
            </a:r>
            <a:r>
              <a:rPr/>
              <a:t> : tester et expérimenter</a:t>
            </a:r>
          </a:p>
          <a:p>
            <a:pPr lvl="0"/>
            <a:r>
              <a:rPr b="1"/>
              <a:t>Spécificité</a:t>
            </a:r>
            <a:r>
              <a:rPr/>
              <a:t> : des outils spécifiques</a:t>
            </a:r>
          </a:p>
          <a:p>
            <a:pPr lvl="0"/>
            <a:r>
              <a:rPr b="1"/>
              <a:t>Temporaire</a:t>
            </a:r>
            <a:r>
              <a:rPr/>
              <a:t> : évolution permanente</a:t>
            </a:r>
          </a:p>
          <a:p>
            <a:pPr lvl="0"/>
            <a:r>
              <a:rPr b="1"/>
              <a:t>“Amateurisme”</a:t>
            </a:r>
            <a:r>
              <a:rPr/>
              <a:t> : pas le coeur de métier</a:t>
            </a:r>
          </a:p>
          <a:p>
            <a:pPr lvl="0" indent="0" marL="0">
              <a:buNone/>
            </a:pPr>
            <a:r>
              <a:rPr/>
              <a:t>« in contrast to software engineering, there is no externally speciﬁed goal or design target. Instead, the user explores and discovers their goal as they gain understanding from iteratively executing the code and thinking about the results and their data. » (Granger et Perez, 2021)</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Tous des amateurs</a:t>
            </a:r>
          </a:p>
        </p:txBody>
      </p:sp>
      <p:pic>
        <p:nvPicPr>
          <p:cNvPr descr="img/imposteur.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Petit tour de table</a:t>
            </a:r>
          </a:p>
          <a:p>
            <a:pPr lvl="0"/>
            <a:r>
              <a:rPr/>
              <a:t>Émilien &amp; Léo : sciences sociales computationnelles</a:t>
            </a:r>
          </a:p>
          <a:p>
            <a:pPr lvl="0"/>
            <a:r>
              <a:rPr/>
              <a:t>Vous :</a:t>
            </a:r>
          </a:p>
          <a:p>
            <a:pPr lvl="1"/>
            <a:r>
              <a:rPr/>
              <a:t>Spécialité/sujet d’intérêt ?</a:t>
            </a:r>
          </a:p>
          <a:p>
            <a:pPr lvl="1"/>
            <a:r>
              <a:rPr/>
              <a:t>Type de données ?</a:t>
            </a:r>
          </a:p>
          <a:p>
            <a:pPr lvl="1"/>
            <a:r>
              <a:rPr/>
              <a:t>Quel usage de Python (dans l’idéal) ?</a:t>
            </a:r>
          </a:p>
          <a:p>
            <a:pPr lvl="2"/>
            <a:r>
              <a:rPr/>
              <a:t>ça peut être juste la curiosité …</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Non exclusif avec les logiciels</a:t>
            </a:r>
          </a:p>
        </p:txBody>
      </p:sp>
      <p:pic>
        <p:nvPicPr>
          <p:cNvPr descr="img/choisir.png" id="0" name="Picture 1"/>
          <p:cNvPicPr>
            <a:picLocks noGrp="1" noChangeAspect="1"/>
          </p:cNvPicPr>
          <p:nvPr/>
        </p:nvPicPr>
        <p:blipFill>
          <a:blip r:embed="rId2"/>
          <a:stretch>
            <a:fillRect/>
          </a:stretch>
        </p:blipFill>
        <p:spPr bwMode="auto">
          <a:xfrm>
            <a:off x="4673600" y="203200"/>
            <a:ext cx="2895600" cy="43815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pourquoi programmer ?</a:t>
            </a:r>
          </a:p>
          <a:p>
            <a:pPr lvl="0" indent="0" marL="0">
              <a:buNone/>
            </a:pPr>
            <a:r>
              <a:rPr/>
              <a:t>Plusieurs points d’entrée</a:t>
            </a:r>
          </a:p>
          <a:p>
            <a:pPr lvl="0"/>
            <a:r>
              <a:rPr/>
              <a:t>Formaliser et automatiser son traitement</a:t>
            </a:r>
          </a:p>
          <a:p>
            <a:pPr lvl="0"/>
            <a:r>
              <a:rPr/>
              <a:t>Utiliser les ressources que d’autres développent</a:t>
            </a:r>
          </a:p>
          <a:p>
            <a:pPr lvl="0"/>
            <a:r>
              <a:rPr/>
              <a:t>Dépasser ce qui est prévu dans les logiciels</a:t>
            </a:r>
          </a:p>
          <a:p>
            <a:pPr lvl="0"/>
            <a:r>
              <a:rPr/>
              <a:t>Construire des outils pour soi et les autres</a:t>
            </a:r>
          </a:p>
          <a:p>
            <a:pPr lvl="0"/>
            <a:r>
              <a:rPr/>
              <a:t>Mieux maîtriser l’infrastructure numérique en général</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Programmation &amp; reproductibilité</a:t>
            </a:r>
          </a:p>
          <a:p>
            <a:pPr lvl="0" indent="0" marL="0">
              <a:buNone/>
            </a:pPr>
            <a:r>
              <a:rPr/>
              <a:t>De plus en plus important</a:t>
            </a:r>
          </a:p>
        </p:txBody>
      </p:sp>
      <p:pic>
        <p:nvPicPr>
          <p:cNvPr descr="img/reproductibility.png" id="0" name="Picture 1"/>
          <p:cNvPicPr>
            <a:picLocks noGrp="1" noChangeAspect="1"/>
          </p:cNvPicPr>
          <p:nvPr/>
        </p:nvPicPr>
        <p:blipFill>
          <a:blip r:embed="rId2"/>
          <a:stretch>
            <a:fillRect/>
          </a:stretch>
        </p:blipFill>
        <p:spPr bwMode="auto">
          <a:xfrm>
            <a:off x="3568700" y="584200"/>
            <a:ext cx="5105400" cy="3606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Juliette Taka, &amp; Nicolas M. Thiéry. (2018). Publishing reproducible logbooks explainer comic strip. Zenodo. </a:t>
            </a:r>
            <a:r>
              <a:rPr>
                <a:hlinkClick r:id="rId2"/>
              </a:rPr>
              <a:t>https://doi.org/10.5281/zenodo.4421040</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Pourquoi Python ?</a:t>
            </a:r>
          </a:p>
        </p:txBody>
      </p:sp>
      <p:sp>
        <p:nvSpPr>
          <p:cNvPr id="4" name="Text Placeholder 3"/>
          <p:cNvSpPr>
            <a:spLocks noGrp="1"/>
          </p:cNvSpPr>
          <p:nvPr>
            <p:ph idx="2" sz="half" type="body"/>
          </p:nvPr>
        </p:nvSpPr>
        <p:spPr/>
        <p:txBody>
          <a:bodyPr/>
          <a:lstStyle/>
          <a:p>
            <a:pPr lvl="0" indent="0" marL="0">
              <a:spcBef>
                <a:spcPts val="3000"/>
              </a:spcBef>
              <a:buNone/>
            </a:pPr>
            <a:r>
              <a:rPr b="1"/>
              <a:t>Python c’est ça :</a:t>
            </a:r>
          </a:p>
          <a:p>
            <a:pPr lvl="0" indent="0" marL="0">
              <a:buNone/>
            </a:pPr>
            <a:r>
              <a:rPr/>
              <a:t>Filtrer un fichier csv</a:t>
            </a:r>
          </a:p>
          <a:p>
            <a:pPr lvl="0" indent="0">
              <a:buNone/>
            </a:pPr>
            <a:r>
              <a:rPr b="1">
                <a:solidFill>
                  <a:srgbClr val="008000"/>
                </a:solidFill>
                <a:latin typeface="Courier"/>
              </a:rPr>
              <a:t>import</a:t>
            </a:r>
            <a:r>
              <a:rPr>
                <a:latin typeface="Courier"/>
              </a:rPr>
              <a:t> pandas </a:t>
            </a:r>
            <a:r>
              <a:rPr b="1">
                <a:solidFill>
                  <a:srgbClr val="008000"/>
                </a:solidFill>
                <a:latin typeface="Courier"/>
              </a:rPr>
              <a:t>as</a:t>
            </a:r>
            <a:r>
              <a:rPr>
                <a:latin typeface="Courier"/>
              </a:rPr>
              <a:t> pd</a:t>
            </a:r>
            <a:br/>
            <a:r>
              <a:rPr>
                <a:latin typeface="Courier"/>
              </a:rPr>
              <a:t>df </a:t>
            </a:r>
            <a:r>
              <a:rPr>
                <a:solidFill>
                  <a:srgbClr val="666666"/>
                </a:solidFill>
                <a:latin typeface="Courier"/>
              </a:rPr>
              <a:t>=</a:t>
            </a:r>
            <a:r>
              <a:rPr>
                <a:latin typeface="Courier"/>
              </a:rPr>
              <a:t> pd.read(</a:t>
            </a:r>
            <a:r>
              <a:rPr>
                <a:solidFill>
                  <a:srgbClr val="4070A0"/>
                </a:solidFill>
                <a:latin typeface="Courier"/>
              </a:rPr>
              <a:t>"fichier_conferences.csv"</a:t>
            </a:r>
            <a:r>
              <a:rPr>
                <a:latin typeface="Courier"/>
              </a:rPr>
              <a:t>)</a:t>
            </a:r>
            <a:br/>
            <a:r>
              <a:rPr>
                <a:latin typeface="Courier"/>
              </a:rPr>
              <a:t>sub </a:t>
            </a:r>
            <a:r>
              <a:rPr>
                <a:solidFill>
                  <a:srgbClr val="666666"/>
                </a:solidFill>
                <a:latin typeface="Courier"/>
              </a:rPr>
              <a:t>=</a:t>
            </a:r>
            <a:r>
              <a:rPr>
                <a:latin typeface="Courier"/>
              </a:rPr>
              <a:t> df[</a:t>
            </a:r>
            <a:r>
              <a:rPr>
                <a:solidFill>
                  <a:srgbClr val="4070A0"/>
                </a:solidFill>
                <a:latin typeface="Courier"/>
              </a:rPr>
              <a:t>"titre"</a:t>
            </a:r>
            <a:r>
              <a:rPr>
                <a:latin typeface="Courier"/>
              </a:rPr>
              <a:t>].</a:t>
            </a:r>
            <a:r>
              <a:rPr>
                <a:solidFill>
                  <a:srgbClr val="008000"/>
                </a:solidFill>
                <a:latin typeface="Courier"/>
              </a:rPr>
              <a:t>str</a:t>
            </a:r>
            <a:r>
              <a:rPr>
                <a:latin typeface="Courier"/>
              </a:rPr>
              <a:t>.contains(</a:t>
            </a:r>
            <a:r>
              <a:rPr>
                <a:solidFill>
                  <a:srgbClr val="4070A0"/>
                </a:solidFill>
                <a:latin typeface="Courier"/>
              </a:rPr>
              <a:t>"python"</a:t>
            </a:r>
            <a:r>
              <a:rPr>
                <a:latin typeface="Courier"/>
              </a:rPr>
              <a:t>)</a:t>
            </a:r>
            <a:br/>
            <a:r>
              <a:rPr>
                <a:latin typeface="Courier"/>
              </a:rPr>
              <a:t>sub.to_csv(</a:t>
            </a:r>
            <a:r>
              <a:rPr>
                <a:solidFill>
                  <a:srgbClr val="4070A0"/>
                </a:solidFill>
                <a:latin typeface="Courier"/>
              </a:rPr>
              <a:t>"conferences_python.csv"</a:t>
            </a:r>
            <a:r>
              <a:rPr>
                <a:latin typeface="Courier"/>
              </a:rPr>
              <a:t>)</a:t>
            </a:r>
          </a:p>
          <a:p>
            <a:pPr lvl="0" indent="0" marL="0">
              <a:spcBef>
                <a:spcPts val="3000"/>
              </a:spcBef>
              <a:buNone/>
            </a:pPr>
            <a:r>
              <a:rPr b="1"/>
              <a:t>Et Python c’est aussi ça :</a:t>
            </a:r>
          </a:p>
          <a:p>
            <a:pPr lvl="0" indent="0" marL="0">
              <a:buNone/>
            </a:pPr>
            <a:r>
              <a:rPr/>
              <a:t>Lancer une prédiction avec un LLM dans un logiciel</a:t>
            </a:r>
          </a:p>
          <a:p>
            <a:pPr lvl="0" indent="0">
              <a:buNone/>
            </a:pPr>
            <a:br/>
            <a:r>
              <a:rPr b="1">
                <a:solidFill>
                  <a:srgbClr val="007020"/>
                </a:solidFill>
                <a:latin typeface="Courier"/>
              </a:rPr>
              <a:t>def</a:t>
            </a:r>
            <a:r>
              <a:rPr>
                <a:latin typeface="Courier"/>
              </a:rPr>
              <a:t> </a:t>
            </a:r>
            <a:r>
              <a:rPr>
                <a:solidFill>
                  <a:srgbClr val="06287E"/>
                </a:solidFill>
                <a:latin typeface="Courier"/>
              </a:rPr>
              <a:t>__call__</a:t>
            </a:r>
            <a:r>
              <a:rPr>
                <a:latin typeface="Courier"/>
              </a:rPr>
              <a:t>(</a:t>
            </a:r>
            <a:r>
              <a:rPr>
                <a:solidFill>
                  <a:srgbClr val="19177C"/>
                </a:solidFill>
                <a:latin typeface="Courier"/>
              </a:rPr>
              <a:t>self</a:t>
            </a:r>
            <a:r>
              <a:rPr>
                <a:latin typeface="Courier"/>
              </a:rPr>
              <a:t>) </a:t>
            </a:r>
            <a:r>
              <a:rPr>
                <a:solidFill>
                  <a:srgbClr val="666666"/>
                </a:solidFill>
                <a:latin typeface="Courier"/>
              </a:rPr>
              <a:t>-&gt;</a:t>
            </a:r>
            <a:r>
              <a:rPr>
                <a:latin typeface="Courier"/>
              </a:rPr>
              <a:t> ReturnTaskPredictModel:</a:t>
            </a:r>
            <a:br/>
            <a:r>
              <a:rPr>
                <a:latin typeface="Courier"/>
              </a:rPr>
              <a:t>    </a:t>
            </a:r>
            <a:r>
              <a:rPr i="1">
                <a:solidFill>
                  <a:srgbClr val="60A0B0"/>
                </a:solidFill>
                <a:latin typeface="Courier"/>
              </a:rPr>
              <a:t>"""</a:t>
            </a:r>
            <a:br/>
            <a:r>
              <a:rPr i="1">
                <a:solidFill>
                  <a:srgbClr val="60A0B0"/>
                </a:solidFill>
                <a:latin typeface="Courier"/>
              </a:rPr>
              <a:t>    Main process to predict</a:t>
            </a:r>
            <a:br/>
            <a:r>
              <a:rPr i="1">
                <a:solidFill>
                  <a:srgbClr val="60A0B0"/>
                </a:solidFill>
                <a:latin typeface="Courier"/>
              </a:rPr>
              <a:t>    """</a:t>
            </a:r>
            <a:br/>
            <a:r>
              <a:rPr>
                <a:latin typeface="Courier"/>
              </a:rPr>
              <a:t>    </a:t>
            </a:r>
            <a:r>
              <a:rPr b="1">
                <a:solidFill>
                  <a:srgbClr val="007020"/>
                </a:solidFill>
                <a:latin typeface="Courier"/>
              </a:rPr>
              <a:t>if</a:t>
            </a:r>
            <a:r>
              <a:rPr>
                <a:latin typeface="Courier"/>
              </a:rPr>
              <a:t> </a:t>
            </a:r>
            <a:r>
              <a:rPr>
                <a:solidFill>
                  <a:srgbClr val="19177C"/>
                </a:solidFill>
                <a:latin typeface="Courier"/>
              </a:rPr>
              <a:t>self</a:t>
            </a:r>
            <a:r>
              <a:rPr>
                <a:latin typeface="Courier"/>
              </a:rPr>
              <a:t>.df </a:t>
            </a:r>
            <a:r>
              <a:rPr b="1">
                <a:solidFill>
                  <a:srgbClr val="007020"/>
                </a:solidFill>
                <a:latin typeface="Courier"/>
              </a:rPr>
              <a:t>is</a:t>
            </a:r>
            <a:r>
              <a:rPr>
                <a:latin typeface="Courier"/>
              </a:rPr>
              <a:t> </a:t>
            </a:r>
            <a:r>
              <a:rPr>
                <a:solidFill>
                  <a:srgbClr val="19177C"/>
                </a:solidFill>
                <a:latin typeface="Courier"/>
              </a:rPr>
              <a:t>None</a:t>
            </a:r>
            <a:r>
              <a:rPr>
                <a:latin typeface="Courier"/>
              </a:rPr>
              <a:t>:</a:t>
            </a:r>
            <a:br/>
            <a:r>
              <a:rPr>
                <a:latin typeface="Courier"/>
              </a:rPr>
              <a:t>        </a:t>
            </a:r>
            <a:r>
              <a:rPr b="1">
                <a:solidFill>
                  <a:srgbClr val="007020"/>
                </a:solidFill>
                <a:latin typeface="Courier"/>
              </a:rPr>
              <a:t>raise</a:t>
            </a:r>
            <a:r>
              <a:rPr>
                <a:latin typeface="Courier"/>
              </a:rPr>
              <a:t> </a:t>
            </a:r>
            <a:r>
              <a:rPr>
                <a:solidFill>
                  <a:srgbClr val="BC7A00"/>
                </a:solidFill>
                <a:latin typeface="Courier"/>
              </a:rPr>
              <a:t>ValueError</a:t>
            </a:r>
            <a:r>
              <a:rPr>
                <a:latin typeface="Courier"/>
              </a:rPr>
              <a:t>(</a:t>
            </a:r>
            <a:r>
              <a:rPr>
                <a:solidFill>
                  <a:srgbClr val="4070A0"/>
                </a:solidFill>
                <a:latin typeface="Courier"/>
              </a:rPr>
              <a:t>"Dataframe is required for prediction"</a:t>
            </a:r>
            <a:r>
              <a:rPr>
                <a:latin typeface="Courier"/>
              </a:rPr>
              <a:t>)</a:t>
            </a:r>
            <a:br/>
            <a:r>
              <a:rPr>
                <a:latin typeface="Courier"/>
              </a:rPr>
              <a:t>    tokenizer, model, max_length </a:t>
            </a:r>
            <a:r>
              <a:rPr>
                <a:solidFill>
                  <a:srgbClr val="666666"/>
                </a:solidFill>
                <a:latin typeface="Courier"/>
              </a:rPr>
              <a:t>=</a:t>
            </a:r>
            <a:r>
              <a:rPr>
                <a:latin typeface="Courier"/>
              </a:rPr>
              <a:t> </a:t>
            </a:r>
            <a:r>
              <a:rPr>
                <a:solidFill>
                  <a:srgbClr val="19177C"/>
                </a:solidFill>
                <a:latin typeface="Courier"/>
              </a:rPr>
              <a:t>self</a:t>
            </a:r>
            <a:r>
              <a:rPr>
                <a:latin typeface="Courier"/>
              </a:rPr>
              <a:t>.__load_model()</a:t>
            </a:r>
            <a:br/>
            <a:r>
              <a:rPr>
                <a:latin typeface="Courier"/>
              </a:rPr>
              <a:t>    gpu </a:t>
            </a:r>
            <a:r>
              <a:rPr>
                <a:solidFill>
                  <a:srgbClr val="666666"/>
                </a:solidFill>
                <a:latin typeface="Courier"/>
              </a:rPr>
              <a:t>=</a:t>
            </a:r>
            <a:r>
              <a:rPr>
                <a:latin typeface="Courier"/>
              </a:rPr>
              <a:t> </a:t>
            </a:r>
            <a:r>
              <a:rPr>
                <a:solidFill>
                  <a:srgbClr val="19177C"/>
                </a:solidFill>
                <a:latin typeface="Courier"/>
              </a:rPr>
              <a:t>False</a:t>
            </a:r>
            <a:br/>
            <a:r>
              <a:rPr>
                <a:latin typeface="Courier"/>
              </a:rPr>
              <a:t>    </a:t>
            </a:r>
            <a:r>
              <a:rPr b="1">
                <a:solidFill>
                  <a:srgbClr val="007020"/>
                </a:solidFill>
                <a:latin typeface="Courier"/>
              </a:rPr>
              <a:t>if</a:t>
            </a:r>
            <a:r>
              <a:rPr>
                <a:latin typeface="Courier"/>
              </a:rPr>
              <a:t> torch.cuda.is_available():</a:t>
            </a:r>
            <a:br/>
            <a:r>
              <a:rPr>
                <a:latin typeface="Courier"/>
              </a:rPr>
              <a:t>        </a:t>
            </a:r>
            <a:r>
              <a:rPr>
                <a:solidFill>
                  <a:srgbClr val="008000"/>
                </a:solidFill>
                <a:latin typeface="Courier"/>
              </a:rPr>
              <a:t>print</a:t>
            </a:r>
            <a:r>
              <a:rPr>
                <a:latin typeface="Courier"/>
              </a:rPr>
              <a:t>(</a:t>
            </a:r>
            <a:r>
              <a:rPr>
                <a:solidFill>
                  <a:srgbClr val="4070A0"/>
                </a:solidFill>
                <a:latin typeface="Courier"/>
              </a:rPr>
              <a:t>"GPU is available"</a:t>
            </a:r>
            <a:r>
              <a:rPr>
                <a:latin typeface="Courier"/>
              </a:rPr>
              <a:t>)</a:t>
            </a:r>
            <a:br/>
            <a:r>
              <a:rPr>
                <a:latin typeface="Courier"/>
              </a:rPr>
              <a:t>        torch.cuda.empty_cache()</a:t>
            </a:r>
            <a:br/>
            <a:r>
              <a:rPr>
                <a:latin typeface="Courier"/>
              </a:rPr>
              <a:t>        gpu </a:t>
            </a:r>
            <a:r>
              <a:rPr>
                <a:solidFill>
                  <a:srgbClr val="666666"/>
                </a:solidFill>
                <a:latin typeface="Courier"/>
              </a:rPr>
              <a:t>=</a:t>
            </a:r>
            <a:r>
              <a:rPr>
                <a:latin typeface="Courier"/>
              </a:rPr>
              <a:t> </a:t>
            </a:r>
            <a:r>
              <a:rPr>
                <a:solidFill>
                  <a:srgbClr val="19177C"/>
                </a:solidFill>
                <a:latin typeface="Courier"/>
              </a:rPr>
              <a:t>True</a:t>
            </a:r>
            <a:br/>
            <a:r>
              <a:rPr>
                <a:latin typeface="Courier"/>
              </a:rPr>
              <a:t>        model.cuda()</a:t>
            </a:r>
            <a:br/>
            <a:r>
              <a:rPr>
                <a:latin typeface="Courier"/>
              </a:rPr>
              <a:t>    </a:t>
            </a:r>
            <a:r>
              <a:rPr b="1">
                <a:solidFill>
                  <a:srgbClr val="007020"/>
                </a:solidFill>
                <a:latin typeface="Courier"/>
              </a:rPr>
              <a:t>try</a:t>
            </a:r>
            <a:r>
              <a:rPr>
                <a:latin typeface="Courier"/>
              </a:rPr>
              <a:t>:</a:t>
            </a:r>
            <a:br/>
            <a:r>
              <a:rPr>
                <a:latin typeface="Courier"/>
              </a:rPr>
              <a:t>        predictions </a:t>
            </a:r>
            <a:r>
              <a:rPr>
                <a:solidFill>
                  <a:srgbClr val="666666"/>
                </a:solidFill>
                <a:latin typeface="Courier"/>
              </a:rPr>
              <a:t>=</a:t>
            </a:r>
            <a:r>
              <a:rPr>
                <a:latin typeface="Courier"/>
              </a:rPr>
              <a:t> []</a:t>
            </a:r>
            <a:br/>
            <a:r>
              <a:rPr>
                <a:latin typeface="Courier"/>
              </a:rPr>
              <a:t>        </a:t>
            </a:r>
            <a:r>
              <a:rPr b="1">
                <a:solidFill>
                  <a:srgbClr val="007020"/>
                </a:solidFill>
                <a:latin typeface="Courier"/>
              </a:rPr>
              <a:t>for</a:t>
            </a:r>
            <a:r>
              <a:rPr>
                <a:latin typeface="Courier"/>
              </a:rPr>
              <a:t> i </a:t>
            </a:r>
            <a:r>
              <a:rPr b="1">
                <a:solidFill>
                  <a:srgbClr val="007020"/>
                </a:solidFill>
                <a:latin typeface="Courier"/>
              </a:rPr>
              <a:t>in</a:t>
            </a:r>
            <a:r>
              <a:rPr>
                <a:latin typeface="Courier"/>
              </a:rPr>
              <a:t> </a:t>
            </a:r>
            <a:r>
              <a:rPr>
                <a:solidFill>
                  <a:srgbClr val="008000"/>
                </a:solidFill>
                <a:latin typeface="Courier"/>
              </a:rPr>
              <a:t>range</a:t>
            </a:r>
            <a:r>
              <a:rPr>
                <a:latin typeface="Courier"/>
              </a:rPr>
              <a:t>(</a:t>
            </a:r>
            <a:r>
              <a:rPr>
                <a:solidFill>
                  <a:srgbClr val="40A070"/>
                </a:solidFill>
                <a:latin typeface="Courier"/>
              </a:rPr>
              <a:t>0</a:t>
            </a:r>
            <a:r>
              <a:rPr>
                <a:latin typeface="Courier"/>
              </a:rPr>
              <a:t>, </a:t>
            </a:r>
            <a:r>
              <a:rPr>
                <a:solidFill>
                  <a:srgbClr val="19177C"/>
                </a:solidFill>
                <a:latin typeface="Courier"/>
              </a:rPr>
              <a:t>self</a:t>
            </a:r>
            <a:r>
              <a:rPr>
                <a:latin typeface="Courier"/>
              </a:rPr>
              <a:t>.df.shape[</a:t>
            </a:r>
            <a:r>
              <a:rPr>
                <a:solidFill>
                  <a:srgbClr val="40A070"/>
                </a:solidFill>
                <a:latin typeface="Courier"/>
              </a:rPr>
              <a:t>0</a:t>
            </a:r>
            <a:r>
              <a:rPr>
                <a:latin typeface="Courier"/>
              </a:rPr>
              <a:t>], </a:t>
            </a:r>
            <a:r>
              <a:rPr>
                <a:solidFill>
                  <a:srgbClr val="19177C"/>
                </a:solidFill>
                <a:latin typeface="Courier"/>
              </a:rPr>
              <a:t>self</a:t>
            </a:r>
            <a:r>
              <a:rPr>
                <a:latin typeface="Courier"/>
              </a:rPr>
              <a:t>.batch):</a:t>
            </a:r>
            <a:br/>
            <a:r>
              <a:rPr>
                <a:latin typeface="Courier"/>
              </a:rPr>
              <a:t>            </a:t>
            </a:r>
            <a:r>
              <a:rPr>
                <a:solidFill>
                  <a:srgbClr val="008000"/>
                </a:solidFill>
                <a:latin typeface="Courier"/>
              </a:rPr>
              <a:t>print</a:t>
            </a:r>
            <a:r>
              <a:rPr>
                <a:latin typeface="Courier"/>
              </a:rPr>
              <a:t>(</a:t>
            </a:r>
            <a:r>
              <a:rPr>
                <a:solidFill>
                  <a:srgbClr val="4070A0"/>
                </a:solidFill>
                <a:latin typeface="Courier"/>
              </a:rPr>
              <a:t>"Next chunck prediction"</a:t>
            </a:r>
            <a:r>
              <a:rPr>
                <a:latin typeface="Courier"/>
              </a:rPr>
              <a:t>)</a:t>
            </a:r>
            <a:br/>
            <a:r>
              <a:rPr>
                <a:latin typeface="Courier"/>
              </a:rPr>
              <a:t>            </a:t>
            </a:r>
            <a:r>
              <a:rPr>
                <a:solidFill>
                  <a:srgbClr val="19177C"/>
                </a:solidFill>
                <a:latin typeface="Courier"/>
              </a:rPr>
              <a:t>self</a:t>
            </a:r>
            <a:r>
              <a:rPr>
                <a:latin typeface="Courier"/>
              </a:rPr>
              <a:t>.__listen_stop_event()</a:t>
            </a:r>
            <a:br/>
            <a:r>
              <a:rPr>
                <a:latin typeface="Courier"/>
              </a:rPr>
              <a:t>            chunk </a:t>
            </a:r>
            <a:r>
              <a:rPr>
                <a:solidFill>
                  <a:srgbClr val="666666"/>
                </a:solidFill>
                <a:latin typeface="Courier"/>
              </a:rPr>
              <a:t>=</a:t>
            </a:r>
            <a:r>
              <a:rPr>
                <a:latin typeface="Courier"/>
              </a:rPr>
              <a:t> tokenizer(</a:t>
            </a:r>
            <a:br/>
            <a:r>
              <a:rPr>
                <a:latin typeface="Courier"/>
              </a:rPr>
              <a:t>                </a:t>
            </a:r>
            <a:r>
              <a:rPr>
                <a:solidFill>
                  <a:srgbClr val="008000"/>
                </a:solidFill>
                <a:latin typeface="Courier"/>
              </a:rPr>
              <a:t>list</a:t>
            </a:r>
            <a:r>
              <a:rPr>
                <a:latin typeface="Courier"/>
              </a:rPr>
              <a:t>(</a:t>
            </a:r>
            <a:r>
              <a:rPr>
                <a:solidFill>
                  <a:srgbClr val="19177C"/>
                </a:solidFill>
                <a:latin typeface="Courier"/>
              </a:rPr>
              <a:t>self</a:t>
            </a:r>
            <a:r>
              <a:rPr>
                <a:latin typeface="Courier"/>
              </a:rPr>
              <a:t>.df[</a:t>
            </a:r>
            <a:r>
              <a:rPr>
                <a:solidFill>
                  <a:srgbClr val="19177C"/>
                </a:solidFill>
                <a:latin typeface="Courier"/>
              </a:rPr>
              <a:t>self</a:t>
            </a:r>
            <a:r>
              <a:rPr>
                <a:latin typeface="Courier"/>
              </a:rPr>
              <a:t>.col_text][i : i </a:t>
            </a:r>
            <a:r>
              <a:rPr>
                <a:solidFill>
                  <a:srgbClr val="666666"/>
                </a:solidFill>
                <a:latin typeface="Courier"/>
              </a:rPr>
              <a:t>+</a:t>
            </a:r>
            <a:r>
              <a:rPr>
                <a:latin typeface="Courier"/>
              </a:rPr>
              <a:t> </a:t>
            </a:r>
            <a:r>
              <a:rPr>
                <a:solidFill>
                  <a:srgbClr val="19177C"/>
                </a:solidFill>
                <a:latin typeface="Courier"/>
              </a:rPr>
              <a:t>self</a:t>
            </a:r>
            <a:r>
              <a:rPr>
                <a:latin typeface="Courier"/>
              </a:rPr>
              <a:t>.batch]),</a:t>
            </a:r>
            <a:br/>
            <a:r>
              <a:rPr>
                <a:latin typeface="Courier"/>
              </a:rPr>
              <a:t>                padding</a:t>
            </a:r>
            <a:r>
              <a:rPr>
                <a:solidFill>
                  <a:srgbClr val="666666"/>
                </a:solidFill>
                <a:latin typeface="Courier"/>
              </a:rPr>
              <a:t>=</a:t>
            </a:r>
            <a:r>
              <a:rPr>
                <a:solidFill>
                  <a:srgbClr val="19177C"/>
                </a:solidFill>
                <a:latin typeface="Courier"/>
              </a:rPr>
              <a:t>True</a:t>
            </a:r>
            <a:r>
              <a:rPr>
                <a:latin typeface="Courier"/>
              </a:rPr>
              <a:t>,</a:t>
            </a:r>
            <a:br/>
            <a:r>
              <a:rPr>
                <a:latin typeface="Courier"/>
              </a:rPr>
              <a:t>                truncation</a:t>
            </a:r>
            <a:r>
              <a:rPr>
                <a:solidFill>
                  <a:srgbClr val="666666"/>
                </a:solidFill>
                <a:latin typeface="Courier"/>
              </a:rPr>
              <a:t>=</a:t>
            </a:r>
            <a:r>
              <a:rPr>
                <a:solidFill>
                  <a:srgbClr val="19177C"/>
                </a:solidFill>
                <a:latin typeface="Courier"/>
              </a:rPr>
              <a:t>True</a:t>
            </a:r>
            <a:r>
              <a:rPr>
                <a:latin typeface="Courier"/>
              </a:rPr>
              <a:t>,</a:t>
            </a:r>
            <a:br/>
            <a:r>
              <a:rPr>
                <a:latin typeface="Courier"/>
              </a:rPr>
              <a:t>                return_tensors</a:t>
            </a:r>
            <a:r>
              <a:rPr>
                <a:solidFill>
                  <a:srgbClr val="666666"/>
                </a:solidFill>
                <a:latin typeface="Courier"/>
              </a:rPr>
              <a:t>=</a:t>
            </a:r>
            <a:r>
              <a:rPr>
                <a:solidFill>
                  <a:srgbClr val="4070A0"/>
                </a:solidFill>
                <a:latin typeface="Courier"/>
              </a:rPr>
              <a:t>"pt"</a:t>
            </a:r>
            <a:r>
              <a:rPr>
                <a:latin typeface="Courier"/>
              </a:rPr>
              <a:t>,</a:t>
            </a:r>
            <a:br/>
            <a:r>
              <a:rPr>
                <a:latin typeface="Courier"/>
              </a:rPr>
              <a:t>                max_length</a:t>
            </a:r>
            <a:r>
              <a:rPr>
                <a:solidFill>
                  <a:srgbClr val="666666"/>
                </a:solidFill>
                <a:latin typeface="Courier"/>
              </a:rPr>
              <a:t>=</a:t>
            </a:r>
            <a:r>
              <a:rPr>
                <a:latin typeface="Courier"/>
              </a:rPr>
              <a:t>max_length,</a:t>
            </a:r>
            <a:br/>
            <a:r>
              <a:rPr>
                <a:latin typeface="Courier"/>
              </a:rPr>
              <a:t>            )</a:t>
            </a:r>
            <a:br/>
            <a:r>
              <a:rPr>
                <a:latin typeface="Courier"/>
              </a:rPr>
              <a:t>            </a:t>
            </a:r>
            <a:r>
              <a:rPr b="1">
                <a:solidFill>
                  <a:srgbClr val="007020"/>
                </a:solidFill>
                <a:latin typeface="Courier"/>
              </a:rPr>
              <a:t>if</a:t>
            </a:r>
            <a:r>
              <a:rPr>
                <a:latin typeface="Courier"/>
              </a:rPr>
              <a:t> gpu:</a:t>
            </a:r>
            <a:br/>
            <a:r>
              <a:rPr>
                <a:latin typeface="Courier"/>
              </a:rPr>
              <a:t>                chunk </a:t>
            </a:r>
            <a:r>
              <a:rPr>
                <a:solidFill>
                  <a:srgbClr val="666666"/>
                </a:solidFill>
                <a:latin typeface="Courier"/>
              </a:rPr>
              <a:t>=</a:t>
            </a:r>
            <a:r>
              <a:rPr>
                <a:latin typeface="Courier"/>
              </a:rPr>
              <a:t> chunk.to(</a:t>
            </a:r>
            <a:r>
              <a:rPr>
                <a:solidFill>
                  <a:srgbClr val="4070A0"/>
                </a:solidFill>
                <a:latin typeface="Courier"/>
              </a:rPr>
              <a:t>"cuda"</a:t>
            </a:r>
            <a:r>
              <a:rPr>
                <a:latin typeface="Courier"/>
              </a:rPr>
              <a:t>)</a:t>
            </a:r>
          </a:p>
          <a:p>
            <a:pPr lvl="0" indent="0" marL="0">
              <a:spcBef>
                <a:spcPts val="3000"/>
              </a:spcBef>
              <a:buNone/>
            </a:pPr>
            <a:r>
              <a:rPr b="1"/>
              <a:t>Parce que : tout est possible</a:t>
            </a:r>
          </a:p>
        </p:txBody>
      </p:sp>
      <p:pic>
        <p:nvPicPr>
          <p:cNvPr descr="img/python.png" id="0" name="Picture 1"/>
          <p:cNvPicPr>
            <a:picLocks noGrp="1" noChangeAspect="1"/>
          </p:cNvPicPr>
          <p:nvPr/>
        </p:nvPicPr>
        <p:blipFill>
          <a:blip r:embed="rId2"/>
          <a:stretch>
            <a:fillRect/>
          </a:stretch>
        </p:blipFill>
        <p:spPr bwMode="auto">
          <a:xfrm>
            <a:off x="4191000" y="203200"/>
            <a:ext cx="3860800" cy="43815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 langage de haut niveau</a:t>
            </a:r>
          </a:p>
        </p:txBody>
      </p:sp>
      <p:pic>
        <p:nvPicPr>
          <p:cNvPr descr="img/clevel.jpeg" id="0" name="Picture 1"/>
          <p:cNvPicPr>
            <a:picLocks noGrp="1" noChangeAspect="1"/>
          </p:cNvPicPr>
          <p:nvPr/>
        </p:nvPicPr>
        <p:blipFill>
          <a:blip r:embed="rId2"/>
          <a:stretch>
            <a:fillRect/>
          </a:stretch>
        </p:blipFill>
        <p:spPr bwMode="auto">
          <a:xfrm>
            <a:off x="4013200" y="203200"/>
            <a:ext cx="4203700" cy="43815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 data science</a:t>
            </a:r>
          </a:p>
        </p:txBody>
      </p:sp>
      <p:pic>
        <p:nvPicPr>
          <p:cNvPr descr="img/pythondatascientist.jpg" id="0" name="Picture 1"/>
          <p:cNvPicPr>
            <a:picLocks noGrp="1" noChangeAspect="1"/>
          </p:cNvPicPr>
          <p:nvPr/>
        </p:nvPicPr>
        <p:blipFill>
          <a:blip r:embed="rId2"/>
          <a:stretch>
            <a:fillRect/>
          </a:stretch>
        </p:blipFill>
        <p:spPr bwMode="auto">
          <a:xfrm>
            <a:off x="4572000" y="203200"/>
            <a:ext cx="3086100" cy="43815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Et plus généralement</a:t>
            </a:r>
          </a:p>
          <a:p>
            <a:pPr lvl="0"/>
            <a:r>
              <a:rPr/>
              <a:t>libre et interopérable</a:t>
            </a:r>
          </a:p>
          <a:p>
            <a:pPr lvl="0"/>
            <a:r>
              <a:rPr/>
              <a:t>polyvalent</a:t>
            </a:r>
          </a:p>
          <a:p>
            <a:pPr lvl="0"/>
            <a:r>
              <a:rPr/>
              <a:t>pédagogique par design</a:t>
            </a:r>
          </a:p>
          <a:p>
            <a:pPr lvl="0"/>
            <a:r>
              <a:rPr/>
              <a:t>enseigné de plus en plus tôt</a:t>
            </a:r>
          </a:p>
          <a:p>
            <a:pPr lvl="0"/>
            <a:r>
              <a:rPr/>
              <a:t>le plus utilisé en traitement des données</a:t>
            </a:r>
          </a:p>
          <a:p>
            <a:pPr lvl="1"/>
            <a:r>
              <a:rPr>
                <a:hlinkClick r:id="rId2"/>
              </a:rPr>
              <a:t>Sondage stackoverflow</a:t>
            </a:r>
            <a:r>
              <a:rPr/>
              <a:t> ; </a:t>
            </a:r>
            <a:r>
              <a:rPr>
                <a:hlinkClick r:id="rId3"/>
              </a:rPr>
              <a:t>TIOBE index</a:t>
            </a:r>
            <a:r>
              <a:rPr/>
              <a:t> ; </a:t>
            </a:r>
            <a:r>
              <a:rPr>
                <a:hlinkClick r:id="rId4"/>
              </a:rPr>
              <a:t>Github</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Une lingua franca</a:t>
            </a:r>
          </a:p>
        </p:txBody>
      </p:sp>
      <p:pic>
        <p:nvPicPr>
          <p:cNvPr descr="img/python-programmers-python.jpeg" id="0" name="Picture 1"/>
          <p:cNvPicPr>
            <a:picLocks noGrp="1" noChangeAspect="1"/>
          </p:cNvPicPr>
          <p:nvPr/>
        </p:nvPicPr>
        <p:blipFill>
          <a:blip r:embed="rId2"/>
          <a:stretch>
            <a:fillRect/>
          </a:stretch>
        </p:blipFill>
        <p:spPr bwMode="auto">
          <a:xfrm>
            <a:off x="3568700" y="1003300"/>
            <a:ext cx="5105400" cy="27813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Le produit d’une histoire</a:t>
            </a:r>
          </a:p>
        </p:txBody>
      </p:sp>
      <p:pic>
        <p:nvPicPr>
          <p:cNvPr descr="img/documentary.png" id="0" name="Picture 1"/>
          <p:cNvPicPr>
            <a:picLocks noGrp="1" noChangeAspect="1"/>
          </p:cNvPicPr>
          <p:nvPr/>
        </p:nvPicPr>
        <p:blipFill>
          <a:blip r:embed="rId2"/>
          <a:stretch>
            <a:fillRect/>
          </a:stretch>
        </p:blipFill>
        <p:spPr bwMode="auto">
          <a:xfrm>
            <a:off x="3568700" y="1079500"/>
            <a:ext cx="5105400" cy="2616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Objectifs de cette formation</a:t>
            </a:r>
          </a:p>
          <a:p>
            <a:pPr lvl="0" indent="0" marL="0">
              <a:buNone/>
            </a:pPr>
            <a:r>
              <a:rPr/>
              <a:t>Une première étape générale :</a:t>
            </a:r>
          </a:p>
          <a:p>
            <a:pPr lvl="0"/>
            <a:r>
              <a:rPr/>
              <a:t>Une présentation transversale des enjeux de la programmation</a:t>
            </a:r>
          </a:p>
          <a:p>
            <a:pPr lvl="0"/>
            <a:r>
              <a:rPr/>
              <a:t>Des éléments pratiques pour se repérer</a:t>
            </a:r>
          </a:p>
          <a:p>
            <a:pPr lvl="0"/>
            <a:r>
              <a:rPr/>
              <a:t>Les bases du langage Python</a:t>
            </a:r>
          </a:p>
          <a:p>
            <a:pPr lvl="0"/>
            <a:r>
              <a:rPr/>
              <a:t>Un usage pour traiter des données tabulaires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The Origins of Python, Lambert Meertens, 2022</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Traversé par une philosophie</a:t>
            </a:r>
          </a:p>
          <a:p>
            <a:pPr lvl="0" indent="0">
              <a:buNone/>
            </a:pPr>
            <a:r>
              <a:rPr b="1">
                <a:solidFill>
                  <a:srgbClr val="008000"/>
                </a:solidFill>
                <a:latin typeface="Courier"/>
              </a:rPr>
              <a:t>import</a:t>
            </a:r>
            <a:r>
              <a:rPr>
                <a:latin typeface="Courier"/>
              </a:rPr>
              <a:t> this</a:t>
            </a:r>
          </a:p>
          <a:p>
            <a:pPr lvl="0" indent="0" marL="0">
              <a:buNone/>
            </a:pPr>
            <a:r>
              <a:rPr/>
              <a:t>Beautiful is better than ugly.</a:t>
            </a:r>
          </a:p>
          <a:p>
            <a:pPr lvl="0" indent="0" marL="0">
              <a:buNone/>
            </a:pPr>
            <a:r>
              <a:rPr/>
              <a:t>Explicit is better than implicit.</a:t>
            </a:r>
          </a:p>
          <a:p>
            <a:pPr lvl="0" indent="0" marL="0">
              <a:buNone/>
            </a:pPr>
            <a:r>
              <a:rPr/>
              <a:t>Simple is better than complex.</a:t>
            </a:r>
          </a:p>
          <a:p>
            <a:pPr lvl="0" indent="0" marL="0">
              <a:buNone/>
            </a:pPr>
            <a:r>
              <a:rPr/>
              <a:t>Complex is better than complicated.</a:t>
            </a:r>
          </a:p>
          <a:p>
            <a:pPr lvl="0" indent="0" marL="0">
              <a:buNone/>
            </a:pPr>
            <a:r>
              <a:rPr/>
              <a:t>Flat is better than nested.</a:t>
            </a:r>
          </a:p>
          <a:p>
            <a:pPr lvl="0" indent="0" marL="0">
              <a:buNone/>
            </a:pPr>
            <a:r>
              <a:rPr/>
              <a:t>Sparse is better than dense.</a:t>
            </a:r>
          </a:p>
          <a:p>
            <a:pPr lvl="0" indent="0" marL="0">
              <a:buNone/>
            </a:pPr>
            <a:r>
              <a:rPr/>
              <a:t>Readability counts.</a:t>
            </a:r>
          </a:p>
          <a:p>
            <a:pPr lvl="0" indent="0" marL="0">
              <a:buNone/>
            </a:pPr>
            <a:r>
              <a:rPr/>
              <a:t>Special cases aren’t special enough to break the rules.</a:t>
            </a:r>
          </a:p>
          <a:p>
            <a:pPr lvl="0" indent="0" marL="0">
              <a:buNone/>
            </a:pPr>
            <a:r>
              <a:rPr/>
              <a:t>Although practicality beats purity.</a:t>
            </a:r>
          </a:p>
          <a:p>
            <a:pPr lvl="0" indent="0" marL="0">
              <a:buNone/>
            </a:pPr>
            <a:r>
              <a:rPr/>
              <a: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 perpétuelle évolution</a:t>
            </a:r>
          </a:p>
        </p:txBody>
      </p:sp>
      <p:pic>
        <p:nvPicPr>
          <p:cNvPr descr="img/pythonversion.png" id="0" name="Picture 1"/>
          <p:cNvPicPr>
            <a:picLocks noGrp="1" noChangeAspect="1"/>
          </p:cNvPicPr>
          <p:nvPr/>
        </p:nvPicPr>
        <p:blipFill>
          <a:blip r:embed="rId2"/>
          <a:stretch>
            <a:fillRect/>
          </a:stretch>
        </p:blipFill>
        <p:spPr bwMode="auto">
          <a:xfrm>
            <a:off x="3568700" y="825500"/>
            <a:ext cx="5105400" cy="3124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Release anuelle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Ancré dans la pratique scientifique</a:t>
            </a:r>
          </a:p>
        </p:txBody>
      </p:sp>
      <p:pic>
        <p:nvPicPr>
          <p:cNvPr descr="img/scipy2002.png" id="0" name="Picture 1"/>
          <p:cNvPicPr>
            <a:picLocks noGrp="1" noChangeAspect="1"/>
          </p:cNvPicPr>
          <p:nvPr/>
        </p:nvPicPr>
        <p:blipFill>
          <a:blip r:embed="rId2"/>
          <a:stretch>
            <a:fillRect/>
          </a:stretch>
        </p:blipFill>
        <p:spPr bwMode="auto">
          <a:xfrm>
            <a:off x="3568700" y="838200"/>
            <a:ext cx="5105400" cy="31242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Python : un langage &amp; un écosystème</a:t>
            </a:r>
          </a:p>
        </p:txBody>
      </p:sp>
      <p:pic>
        <p:nvPicPr>
          <p:cNvPr descr="img/ecosystem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Comment s’y mettre ?</a:t>
            </a:r>
          </a:p>
        </p:txBody>
      </p:sp>
      <p:sp>
        <p:nvSpPr>
          <p:cNvPr id="3" name="Content Placeholder 2"/>
          <p:cNvSpPr>
            <a:spLocks noGrp="1"/>
          </p:cNvSpPr>
          <p:nvPr>
            <p:ph idx="1"/>
          </p:nvPr>
        </p:nvSpPr>
        <p:spPr/>
        <p:txBody>
          <a:bodyPr/>
          <a:lstStyle/>
          <a:p>
            <a:pPr lvl="0" indent="0" marL="0">
              <a:spcBef>
                <a:spcPts val="3000"/>
              </a:spcBef>
              <a:buNone/>
            </a:pPr>
            <a:r>
              <a:rPr b="1"/>
              <a:t>D’abord, une question récurrente``</a:t>
            </a:r>
          </a:p>
          <a:p>
            <a:pPr lvl="0" indent="0" marL="0">
              <a:buNone/>
            </a:pPr>
            <a:r>
              <a:rPr/>
              <a:t>Quel langage choisir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1.jpeg" id="0" name="Picture 1"/>
          <p:cNvPicPr>
            <a:picLocks noGrp="1" noChangeAspect="1"/>
          </p:cNvPicPr>
          <p:nvPr/>
        </p:nvPicPr>
        <p:blipFill>
          <a:blip r:embed="rId2"/>
          <a:stretch>
            <a:fillRect/>
          </a:stretch>
        </p:blipFill>
        <p:spPr bwMode="auto">
          <a:xfrm>
            <a:off x="800100" y="1193800"/>
            <a:ext cx="3352800" cy="3390900"/>
          </a:xfrm>
          <a:prstGeom prst="rect">
            <a:avLst/>
          </a:prstGeom>
          <a:noFill/>
          <a:ln w="9525">
            <a:noFill/>
            <a:headEnd/>
            <a:tailEnd/>
          </a:ln>
        </p:spPr>
      </p:pic>
      <p:pic>
        <p:nvPicPr>
          <p:cNvPr descr="img/pythonr2.jpeg" id="0" name="Picture 1"/>
          <p:cNvPicPr>
            <a:picLocks noGrp="1" noChangeAspect="1"/>
          </p:cNvPicPr>
          <p:nvPr/>
        </p:nvPicPr>
        <p:blipFill>
          <a:blip r:embed="rId3"/>
          <a:stretch>
            <a:fillRect/>
          </a:stretch>
        </p:blipFill>
        <p:spPr bwMode="auto">
          <a:xfrm>
            <a:off x="4648200" y="1346200"/>
            <a:ext cx="4038600" cy="3098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ou R ? Des points communs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3.jpeg" id="0" name="Picture 1"/>
          <p:cNvPicPr>
            <a:picLocks noGrp="1" noChangeAspect="1"/>
          </p:cNvPicPr>
          <p:nvPr/>
        </p:nvPicPr>
        <p:blipFill>
          <a:blip r:embed="rId2"/>
          <a:stretch>
            <a:fillRect/>
          </a:stretch>
        </p:blipFill>
        <p:spPr bwMode="auto">
          <a:xfrm>
            <a:off x="457200" y="1435100"/>
            <a:ext cx="4038600" cy="2895600"/>
          </a:xfrm>
          <a:prstGeom prst="rect">
            <a:avLst/>
          </a:prstGeom>
          <a:noFill/>
          <a:ln w="9525">
            <a:noFill/>
            <a:headEnd/>
            <a:tailEnd/>
          </a:ln>
        </p:spPr>
      </p:pic>
      <p:sp>
        <p:nvSpPr>
          <p:cNvPr id="4" name="Content Placeholder 3"/>
          <p:cNvSpPr>
            <a:spLocks noGrp="1"/>
          </p:cNvSpPr>
          <p:nvPr>
            <p:ph idx="2" sz="half"/>
          </p:nvPr>
        </p:nvSpPr>
        <p:spPr/>
        <p:txBody>
          <a:bodyPr/>
          <a:lstStyle/>
          <a:p>
            <a:pPr lvl="0"/>
            <a:r>
              <a:rPr/>
              <a:t>Python et R ++ pour traitement de données</a:t>
            </a:r>
          </a:p>
          <a:p>
            <a:pPr lvl="0"/>
            <a:r>
              <a:rPr/>
              <a:t>Python ++ interface informatique/privé</a:t>
            </a:r>
          </a:p>
          <a:p>
            <a:pPr lvl="0"/>
            <a:r>
              <a:rPr/>
              <a:t>R ++ pour statistiques</a:t>
            </a:r>
          </a:p>
          <a:p>
            <a:pPr lvl="0"/>
            <a:r>
              <a:rPr/>
              <a:t>Python ++ pour ML</a:t>
            </a:r>
          </a:p>
          <a:p>
            <a:pPr lvl="0"/>
            <a:r>
              <a:rPr/>
              <a:t>Python ++ production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 que cette formation n’est pas</a:t>
            </a:r>
          </a:p>
          <a:p>
            <a:pPr lvl="0"/>
            <a:r>
              <a:rPr/>
              <a:t>De la théorie sur la programmation</a:t>
            </a:r>
          </a:p>
          <a:p>
            <a:pPr lvl="0"/>
            <a:r>
              <a:rPr/>
              <a:t>Épuiser la programmation Python</a:t>
            </a:r>
          </a:p>
          <a:p>
            <a:pPr lvl="0"/>
            <a:r>
              <a:rPr/>
              <a:t>La seule manière d’aborder la programmation</a:t>
            </a:r>
          </a:p>
          <a:p>
            <a:pPr lvl="0"/>
            <a:r>
              <a:rPr/>
              <a:t>Un cours spécialisé (ML, etc.)</a:t>
            </a:r>
          </a:p>
          <a:p>
            <a:pPr lvl="0" indent="0" marL="0">
              <a:buNone/>
            </a:pPr>
            <a:r>
              <a:rPr b="1"/>
              <a:t>Session 2 sur le NLP</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Python = </a:t>
            </a:r>
            <a:r>
              <a:rPr i="1"/>
              <a:t>“the best second langage”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Une évolution en cours</a:t>
            </a:r>
          </a:p>
        </p:txBody>
      </p:sp>
      <p:pic>
        <p:nvPicPr>
          <p:cNvPr descr="img/pythondatascientistr.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Plus généralement : Python, Julia, R ?</a:t>
            </a:r>
          </a:p>
          <a:p>
            <a:pPr lvl="0"/>
            <a:r>
              <a:rPr/>
              <a:t>Des langages qui évoluent</a:t>
            </a:r>
          </a:p>
          <a:p>
            <a:pPr lvl="1"/>
            <a:r>
              <a:rPr/>
              <a:t>Par exemple les </a:t>
            </a:r>
            <a:r>
              <a:rPr i="1"/>
              <a:t>f-string</a:t>
            </a:r>
            <a:r>
              <a:rPr/>
              <a:t>, l’asynchrone, …</a:t>
            </a:r>
          </a:p>
          <a:p>
            <a:pPr lvl="0"/>
            <a:r>
              <a:rPr/>
              <a:t>Abstraction progressive</a:t>
            </a:r>
          </a:p>
          <a:p>
            <a:pPr lvl="1"/>
            <a:r>
              <a:rPr/>
              <a:t>Cas du projet Jupyter</a:t>
            </a:r>
          </a:p>
          <a:p>
            <a:pPr lvl="0"/>
            <a:r>
              <a:rPr/>
              <a:t>Pas de “meilleur langage” dans l’absolu</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L’important est d’avoir un outil</a:t>
            </a:r>
          </a:p>
        </p:txBody>
      </p:sp>
      <p:pic>
        <p:nvPicPr>
          <p:cNvPr descr="img/getbettermaterial.png" id="0" name="Picture 1"/>
          <p:cNvPicPr>
            <a:picLocks noGrp="1" noChangeAspect="1"/>
          </p:cNvPicPr>
          <p:nvPr/>
        </p:nvPicPr>
        <p:blipFill>
          <a:blip r:embed="rId2"/>
          <a:stretch>
            <a:fillRect/>
          </a:stretch>
        </p:blipFill>
        <p:spPr bwMode="auto">
          <a:xfrm>
            <a:off x="3937000" y="203200"/>
            <a:ext cx="4368800" cy="4381500"/>
          </a:xfrm>
          <a:prstGeom prst="rect">
            <a:avLst/>
          </a:prstGeom>
          <a:noFill/>
          <a:ln w="9525">
            <a:noFill/>
            <a:headEnd/>
            <a:tailEnd/>
          </a:ln>
        </p:spPr>
      </p:pic>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Python is not a great language for data science</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particularité des SHS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shs.png" id="0" name="Picture 1"/>
          <p:cNvPicPr>
            <a:picLocks noGrp="1" noChangeAspect="1"/>
          </p:cNvPicPr>
          <p:nvPr/>
        </p:nvPicPr>
        <p:blipFill>
          <a:blip r:embed="rId2"/>
          <a:stretch>
            <a:fillRect/>
          </a:stretch>
        </p:blipFill>
        <p:spPr bwMode="auto">
          <a:xfrm>
            <a:off x="635000" y="1193800"/>
            <a:ext cx="3695700" cy="3390900"/>
          </a:xfrm>
          <a:prstGeom prst="rect">
            <a:avLst/>
          </a:prstGeom>
          <a:noFill/>
          <a:ln w="9525">
            <a:noFill/>
            <a:headEnd/>
            <a:tailEnd/>
          </a:ln>
        </p:spPr>
      </p:pic>
      <p:sp>
        <p:nvSpPr>
          <p:cNvPr id="4" name="Content Placeholder 3"/>
          <p:cNvSpPr>
            <a:spLocks noGrp="1"/>
          </p:cNvSpPr>
          <p:nvPr>
            <p:ph idx="2" sz="half"/>
          </p:nvPr>
        </p:nvSpPr>
        <p:spPr/>
        <p:txBody>
          <a:bodyPr/>
          <a:lstStyle/>
          <a:p>
            <a:pPr lvl="0"/>
            <a:r>
              <a:rPr/>
              <a:t>centralité de la problématique</a:t>
            </a:r>
          </a:p>
          <a:p>
            <a:pPr lvl="0"/>
            <a:r>
              <a:rPr/>
              <a:t>diversité de méthodes</a:t>
            </a:r>
          </a:p>
          <a:p>
            <a:pPr lvl="0"/>
            <a:r>
              <a:rPr/>
              <a:t>diversité des données</a:t>
            </a:r>
          </a:p>
          <a:p>
            <a:pPr lvl="0"/>
            <a:r>
              <a:rPr/>
              <a:t>diversité de cultures numériques</a:t>
            </a:r>
          </a:p>
          <a:p>
            <a:pPr lvl="1"/>
            <a:r>
              <a:rPr/>
              <a:t>des communautés très computationnelles</a:t>
            </a:r>
          </a:p>
          <a:p>
            <a:pPr lvl="1"/>
            <a:r>
              <a:rPr/>
              <a:t>d’autres moins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Diversité des données</a:t>
            </a:r>
          </a:p>
          <a:p>
            <a:pPr lvl="0"/>
            <a:r>
              <a:rPr/>
              <a:t>des supports différents (numérique, texte, images)</a:t>
            </a:r>
          </a:p>
          <a:p>
            <a:pPr lvl="1"/>
            <a:r>
              <a:rPr/>
              <a:t>plus ou moins déjà mis en forme</a:t>
            </a:r>
          </a:p>
          <a:p>
            <a:pPr lvl="0"/>
            <a:r>
              <a:rPr/>
              <a:t>des traditions d’analyses variées</a:t>
            </a:r>
          </a:p>
          <a:p>
            <a:pPr lvl="1"/>
            <a:r>
              <a:rPr/>
              <a:t>pas les mêmes niveaux d’exigences</a:t>
            </a:r>
          </a:p>
          <a:p>
            <a:pPr lvl="1"/>
            <a:r>
              <a:rPr/>
              <a:t>pas les mêmes méthodes</a:t>
            </a:r>
          </a:p>
          <a:p>
            <a:pPr lvl="1"/>
            <a:r>
              <a:rPr/>
              <a:t>des outils métiers spécifiques</a:t>
            </a:r>
          </a:p>
          <a:p>
            <a:pPr lvl="0"/>
            <a:r>
              <a:rPr/>
              <a:t>une formation différente aux méthodes/numérique</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Programmer, pour faire quoi ?</a:t>
            </a:r>
          </a:p>
          <a:p>
            <a:pPr lvl="0" indent="0" marL="0">
              <a:buNone/>
            </a:pPr>
            <a:r>
              <a:rPr/>
              <a:t>Nourrir notre imaginaire des possibles</a:t>
            </a:r>
          </a:p>
          <a:p>
            <a:pPr lvl="0"/>
            <a:r>
              <a:rPr/>
              <a:t>des petites tâches</a:t>
            </a:r>
          </a:p>
          <a:p>
            <a:pPr lvl="0"/>
            <a:r>
              <a:rPr/>
              <a:t>des opérations “discrètes”</a:t>
            </a:r>
          </a:p>
          <a:p>
            <a:pPr lvl="0"/>
            <a:r>
              <a:rPr/>
              <a:t>des nouvelles opérations</a:t>
            </a:r>
          </a:p>
          <a:p>
            <a:pPr lvl="0"/>
            <a:r>
              <a:rPr/>
              <a:t>de nouvelles collaborations</a:t>
            </a:r>
          </a:p>
          <a:p>
            <a:pPr lvl="0" indent="0" marL="0">
              <a:buNone/>
            </a:pPr>
            <a:r>
              <a:rPr b="1"/>
              <a:t>Quelques retours de mon expérience</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mimétisme”</a:t>
            </a:r>
          </a:p>
          <a:p>
            <a:pPr lvl="0"/>
            <a:r>
              <a:rPr/>
              <a:t>Suivre un tutoriel</a:t>
            </a:r>
          </a:p>
          <a:p>
            <a:pPr lvl="1"/>
            <a:r>
              <a:rPr>
                <a:hlinkClick r:id="rId2"/>
              </a:rPr>
              <a:t>“Whisper pour retranscrire des entretiens”, Yacine Chitour</a:t>
            </a:r>
          </a:p>
          <a:p>
            <a:pPr lvl="0"/>
            <a:r>
              <a:rPr/>
              <a:t>Lancer le code d’un notebook existant avec des modifications mineures</a:t>
            </a:r>
          </a:p>
          <a:p>
            <a:pPr lvl="0" indent="0">
              <a:buNone/>
            </a:pPr>
            <a:r>
              <a:rPr b="1">
                <a:solidFill>
                  <a:srgbClr val="008000"/>
                </a:solidFill>
                <a:latin typeface="Courier"/>
              </a:rPr>
              <a:t>import</a:t>
            </a:r>
            <a:r>
              <a:rPr>
                <a:latin typeface="Courier"/>
              </a:rPr>
              <a:t> scripttoutfait</a:t>
            </a:r>
            <a:br/>
            <a:r>
              <a:rPr>
                <a:latin typeface="Courier"/>
              </a:rPr>
              <a:t>scripttoutfait.run()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Contenu de la formation</a:t>
            </a:r>
          </a:p>
          <a:p>
            <a:pPr lvl="0" indent="0" marL="0">
              <a:buNone/>
            </a:pPr>
            <a:r>
              <a:rPr/>
              <a:t>Dépôt Github : </a:t>
            </a:r>
            <a:r>
              <a:rPr>
                <a:hlinkClick r:id="rId2"/>
              </a:rPr>
              <a:t>https://github.com/pyshs/CUSO2026</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scripts”</a:t>
            </a:r>
          </a:p>
          <a:p>
            <a:pPr lvl="0"/>
            <a:r>
              <a:rPr/>
              <a:t>Manipuler des données</a:t>
            </a:r>
          </a:p>
          <a:p>
            <a:pPr lvl="1"/>
            <a:r>
              <a:rPr/>
              <a:t>Découper un fichier trop volumineux</a:t>
            </a:r>
          </a:p>
          <a:p>
            <a:pPr lvl="0"/>
            <a:r>
              <a:rPr/>
              <a:t>Transformer des données</a:t>
            </a:r>
          </a:p>
          <a:p>
            <a:pPr lvl="1"/>
            <a:r>
              <a:rPr/>
              <a:t>pour Iramuteq ou pour l’analyse de réseaux (mise en forme de corpus)</a:t>
            </a:r>
          </a:p>
          <a:p>
            <a:pPr lvl="0"/>
            <a:r>
              <a:rPr/>
              <a:t>Script dans logiciel QGIS, OpenRefine, Grist</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statistiques”</a:t>
            </a:r>
          </a:p>
          <a:p>
            <a:pPr lvl="0"/>
            <a:r>
              <a:rPr/>
              <a:t>Construire un graphique</a:t>
            </a:r>
          </a:p>
          <a:p>
            <a:pPr lvl="1"/>
            <a:r>
              <a:rPr/>
              <a:t>Juxtaposition de plusieurs éléments temporels</a:t>
            </a:r>
          </a:p>
          <a:p>
            <a:pPr lvl="0"/>
            <a:r>
              <a:rPr/>
              <a:t>Faire des statistiques</a:t>
            </a:r>
          </a:p>
          <a:p>
            <a:pPr lvl="1"/>
            <a:r>
              <a:rPr/>
              <a:t>Notebook permettant l’exploration statistique des données d’une enquête en ligne</a:t>
            </a:r>
          </a:p>
          <a:p>
            <a:pPr lvl="0"/>
            <a:r>
              <a:rPr/>
              <a:t>Exploration de textes</a:t>
            </a:r>
          </a:p>
          <a:p>
            <a:pPr lvl="1"/>
            <a:r>
              <a:rPr/>
              <a:t>Bibliothèques de TAL pour analyse thématique</a:t>
            </a:r>
          </a:p>
          <a:p>
            <a:pPr lvl="0"/>
            <a:r>
              <a:rPr/>
              <a:t>Parallélisation des calculs sur des serveurs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automatisation”</a:t>
            </a:r>
          </a:p>
          <a:p>
            <a:pPr lvl="0"/>
            <a:r>
              <a:rPr/>
              <a:t>Systématiser des collectes API</a:t>
            </a:r>
          </a:p>
          <a:p>
            <a:pPr lvl="1"/>
            <a:r>
              <a:rPr/>
              <a:t>OCR Gallica, forums, …</a:t>
            </a:r>
          </a:p>
          <a:p>
            <a:pPr lvl="0"/>
            <a:r>
              <a:rPr/>
              <a:t>Surveillance d’événements</a:t>
            </a:r>
          </a:p>
          <a:p>
            <a:pPr lvl="1"/>
            <a:r>
              <a:rPr/>
              <a:t>modifications d’un site</a:t>
            </a:r>
          </a:p>
          <a:p>
            <a:pPr lvl="0"/>
            <a:r>
              <a:rPr/>
              <a:t>Workflow exécutable</a:t>
            </a:r>
          </a:p>
          <a:p>
            <a:pPr lvl="1"/>
            <a:r>
              <a:rPr/>
              <a:t>Ensemble des étapes collecte/analyse/résultats</a:t>
            </a:r>
          </a:p>
          <a:p>
            <a:pPr lvl="0"/>
            <a:r>
              <a:rPr/>
              <a:t>Déployer un site web en Python</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IA”</a:t>
            </a:r>
          </a:p>
          <a:p>
            <a:pPr lvl="0"/>
            <a:r>
              <a:rPr/>
              <a:t>Requêter les API (OpenAI, etc.)</a:t>
            </a:r>
          </a:p>
          <a:p>
            <a:pPr lvl="0"/>
            <a:r>
              <a:rPr/>
              <a:t>Manipuler les modèles</a:t>
            </a:r>
          </a:p>
          <a:p>
            <a:pPr lvl="1"/>
            <a:r>
              <a:rPr/>
              <a:t>Possibilités ouvertes par HuggingFace &amp; co</a:t>
            </a:r>
          </a:p>
          <a:p>
            <a:pPr lvl="0"/>
            <a:r>
              <a:rPr/>
              <a:t>Entraîner des modèles</a:t>
            </a:r>
          </a:p>
          <a:p>
            <a:pPr lvl="1"/>
            <a:r>
              <a:rPr/>
              <a:t>Détection d’entitées nommées à façon</a:t>
            </a:r>
          </a:p>
          <a:p>
            <a:pPr lvl="1"/>
            <a:r>
              <a:rPr/>
              <a:t>Fine tuner des LLM</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instrumentation”</a:t>
            </a:r>
          </a:p>
          <a:p>
            <a:pPr lvl="0"/>
            <a:r>
              <a:rPr/>
              <a:t>Généraliser son code en fonction réxécutable</a:t>
            </a:r>
          </a:p>
          <a:p>
            <a:pPr lvl="0"/>
            <a:r>
              <a:rPr/>
              <a:t>Publier une bibliothèque</a:t>
            </a:r>
          </a:p>
          <a:p>
            <a:pPr lvl="0"/>
            <a:r>
              <a:rPr/>
              <a:t>Déployer un service en ligne</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logiciel”</a:t>
            </a:r>
          </a:p>
          <a:p>
            <a:pPr lvl="0"/>
            <a:r>
              <a:rPr/>
              <a:t>Développer une bibliothèque dédiée générique (Ipysigma)</a:t>
            </a:r>
          </a:p>
          <a:p>
            <a:pPr lvl="0"/>
            <a:r>
              <a:rPr/>
              <a:t>Développer un module pour un logiciel (QGIS?)</a:t>
            </a:r>
          </a:p>
          <a:p>
            <a:pPr lvl="0"/>
            <a:r>
              <a:rPr/>
              <a:t>Développer des interfaces spécifiques</a:t>
            </a:r>
          </a:p>
          <a:p>
            <a:pPr lvl="1"/>
            <a:r>
              <a:rPr/>
              <a:t>Mettre un modèle en service</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tous programmeurs.euses ?</a:t>
            </a:r>
          </a:p>
          <a:p>
            <a:pPr lvl="0"/>
            <a:r>
              <a:rPr/>
              <a:t>Non</a:t>
            </a:r>
          </a:p>
          <a:p>
            <a:pPr lvl="1"/>
            <a:r>
              <a:rPr/>
              <a:t>Et pas nécessairement en Python</a:t>
            </a:r>
          </a:p>
          <a:p>
            <a:pPr lvl="0"/>
            <a:r>
              <a:rPr/>
              <a:t>Mais une culture numérique devient indispensable</a:t>
            </a:r>
          </a:p>
          <a:p>
            <a:pPr lvl="0"/>
            <a:r>
              <a:rPr/>
              <a:t>Cela facilite les échanges</a:t>
            </a:r>
          </a:p>
          <a:p>
            <a:pPr lvl="0"/>
            <a:r>
              <a:rPr/>
              <a:t>Et une adaptation aux évolutions</a:t>
            </a:r>
          </a:p>
          <a:p>
            <a:pPr lvl="1"/>
            <a:r>
              <a:rPr/>
              <a:t>LLM, IA, tralala</a:t>
            </a:r>
          </a:p>
          <a:p>
            <a:pPr lvl="0" indent="0" marL="0">
              <a:buNone/>
            </a:pPr>
            <a:r>
              <a:rPr b="1"/>
              <a:t>Les LLM changent (un peu) la donne (???)</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GenIA : un bouleversement des pratiques ?</a:t>
            </a:r>
          </a:p>
        </p:txBody>
      </p:sp>
      <p:pic>
        <p:nvPicPr>
          <p:cNvPr descr="./img/chatgpt.jpeg" id="0" name="Picture 1"/>
          <p:cNvPicPr>
            <a:picLocks noGrp="1" noChangeAspect="1"/>
          </p:cNvPicPr>
          <p:nvPr/>
        </p:nvPicPr>
        <p:blipFill>
          <a:blip r:embed="rId2"/>
          <a:stretch>
            <a:fillRect/>
          </a:stretch>
        </p:blipFill>
        <p:spPr bwMode="auto">
          <a:xfrm>
            <a:off x="4660900" y="203200"/>
            <a:ext cx="2908300" cy="43815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 climat un peu anxieux</a:t>
            </a:r>
          </a:p>
        </p:txBody>
      </p:sp>
      <p:pic>
        <p:nvPicPr>
          <p:cNvPr descr="img/genIAanxiety.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Situation actuelle pour la programmation</a:t>
            </a:r>
          </a:p>
          <a:p>
            <a:pPr lvl="0"/>
            <a:r>
              <a:rPr/>
              <a:t>Modèles très puissants :</a:t>
            </a:r>
          </a:p>
          <a:p>
            <a:pPr lvl="1"/>
            <a:r>
              <a:rPr/>
              <a:t>OpenAI, Claude</a:t>
            </a:r>
          </a:p>
          <a:p>
            <a:pPr lvl="1"/>
            <a:r>
              <a:rPr/>
              <a:t>Intégré dans les outils</a:t>
            </a:r>
          </a:p>
          <a:p>
            <a:pPr lvl="0"/>
            <a:r>
              <a:rPr/>
              <a:t>Utile &amp; pertinent de les utiliser</a:t>
            </a:r>
          </a:p>
          <a:p>
            <a:pPr lvl="0"/>
            <a:r>
              <a:rPr/>
              <a:t>Questions ouvertes :</a:t>
            </a:r>
          </a:p>
          <a:p>
            <a:pPr lvl="1"/>
            <a:r>
              <a:rPr/>
              <a:t>Conséquences sur l’apprentissage</a:t>
            </a:r>
          </a:p>
          <a:p>
            <a:pPr lvl="1"/>
            <a:r>
              <a:rPr/>
              <a:t>Conséquences sur la déqualification des expertises</a:t>
            </a:r>
          </a:p>
          <a:p>
            <a:pPr lvl="1"/>
            <a:r>
              <a:rPr/>
              <a:t>Conséquences sur le bien commun du code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Quelques questions pour commencer</a:t>
            </a:r>
          </a:p>
          <a:p>
            <a:pPr lvl="0" indent="-342900" marL="342900">
              <a:buAutoNum type="arabicPeriod"/>
            </a:pPr>
            <a:r>
              <a:rPr/>
              <a:t>Pourquoi programmer (en recherche) ?</a:t>
            </a:r>
          </a:p>
          <a:p>
            <a:pPr lvl="0" indent="-342900" marL="342900">
              <a:buAutoNum type="arabicPeriod"/>
            </a:pPr>
            <a:r>
              <a:rPr/>
              <a:t>Pourquoi Python ?</a:t>
            </a:r>
          </a:p>
          <a:p>
            <a:pPr lvl="0" indent="-342900" marL="342900">
              <a:buAutoNum type="arabicPeriod"/>
            </a:pPr>
            <a:r>
              <a:rPr/>
              <a:t>Comment s’y mettre concrètement ?</a:t>
            </a:r>
          </a:p>
          <a:p>
            <a:pPr lvl="0" indent="0" marL="0">
              <a:buNone/>
            </a:pPr>
            <a:r>
              <a:rPr/>
              <a:t>Comment envisager la pratique dans un temps plus long</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Plus généralement</a:t>
            </a:r>
          </a:p>
          <a:p>
            <a:pPr lvl="0"/>
            <a:r>
              <a:rPr/>
              <a:t>Position po-adoption : inéluctabilité ; usages ciblés/augmentation ; déplacement des pratiques vers la supervision et la conception fonctionnelle</a:t>
            </a:r>
          </a:p>
          <a:p>
            <a:pPr lvl="0"/>
            <a:r>
              <a:rPr/>
              <a:t>Position sceptiques : déqualification du travail ; perte des expertises ; dépendance à des acteurs hégémoniques US</a:t>
            </a:r>
          </a:p>
          <a:p>
            <a:pPr lvl="0" indent="0" marL="0">
              <a:buNone/>
            </a:pPr>
            <a:r>
              <a:rPr/>
              <a:t>Une question transversale qui dépasse la programmation.</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 position</a:t>
            </a:r>
          </a:p>
          <a:p>
            <a:pPr lvl="0" indent="0" marL="0">
              <a:buNone/>
            </a:pPr>
            <a:r>
              <a:rPr/>
              <a:t>Les outils sont puissants et permettent à la fois l’accélération et l’autonomie, mais avec un risque de perte de maîtrise</a:t>
            </a:r>
          </a:p>
          <a:p>
            <a:pPr lvl="0"/>
            <a:r>
              <a:rPr/>
              <a:t>Le code est plus lu qu’écrit</a:t>
            </a:r>
          </a:p>
          <a:p>
            <a:pPr lvl="1"/>
            <a:r>
              <a:rPr/>
              <a:t>Importance de rendre le code habitable</a:t>
            </a:r>
          </a:p>
          <a:p>
            <a:pPr lvl="0"/>
            <a:r>
              <a:rPr/>
              <a:t>Le code est lié à la réflexion</a:t>
            </a:r>
          </a:p>
          <a:p>
            <a:pPr lvl="1"/>
            <a:r>
              <a:rPr/>
              <a:t>Programmation lettrée</a:t>
            </a:r>
          </a:p>
          <a:p>
            <a:pPr lvl="0"/>
            <a:r>
              <a:rPr/>
              <a:t>L’architecture générale est importante</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Un débat en cours …</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genaicode.png" id="0" name="Picture 1"/>
          <p:cNvPicPr>
            <a:picLocks noGrp="1" noChangeAspect="1"/>
          </p:cNvPicPr>
          <p:nvPr/>
        </p:nvPicPr>
        <p:blipFill>
          <a:blip r:embed="rId2"/>
          <a:stretch>
            <a:fillRect/>
          </a:stretch>
        </p:blipFill>
        <p:spPr bwMode="auto">
          <a:xfrm>
            <a:off x="673100" y="1193800"/>
            <a:ext cx="3594100" cy="3390900"/>
          </a:xfrm>
          <a:prstGeom prst="rect">
            <a:avLst/>
          </a:prstGeom>
          <a:noFill/>
          <a:ln w="9525">
            <a:noFill/>
            <a:headEnd/>
            <a:tailEnd/>
          </a:ln>
        </p:spPr>
      </p:pic>
      <p:pic>
        <p:nvPicPr>
          <p:cNvPr descr="./img/vibecoding.jpeg" id="0" name="Picture 1"/>
          <p:cNvPicPr>
            <a:picLocks noGrp="1" noChangeAspect="1"/>
          </p:cNvPicPr>
          <p:nvPr/>
        </p:nvPicPr>
        <p:blipFill>
          <a:blip r:embed="rId3"/>
          <a:stretch>
            <a:fillRect/>
          </a:stretch>
        </p:blipFill>
        <p:spPr bwMode="auto">
          <a:xfrm>
            <a:off x="4648200" y="1295400"/>
            <a:ext cx="4038600" cy="31877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i="1"/>
              <a:t>Caveat</a:t>
            </a:r>
            <a:r>
              <a:rPr b="1"/>
              <a:t> avant de commencer</a:t>
            </a:r>
          </a:p>
          <a:p>
            <a:pPr lvl="0"/>
            <a:r>
              <a:rPr/>
              <a:t>Programmer ≠ tout savoir</a:t>
            </a:r>
          </a:p>
          <a:p>
            <a:pPr lvl="1"/>
            <a:r>
              <a:rPr/>
              <a:t>De nombreux domaines spécialisés (ML, NLP, Réseaux, …)</a:t>
            </a:r>
          </a:p>
          <a:p>
            <a:pPr lvl="0"/>
            <a:r>
              <a:rPr/>
              <a:t>Pas une baguette magique</a:t>
            </a:r>
          </a:p>
          <a:p>
            <a:pPr lvl="0"/>
            <a:r>
              <a:rPr/>
              <a:t>Courbe d’apprentissage potentiellement longue (mais…)</a:t>
            </a:r>
          </a:p>
          <a:p>
            <a:pPr lvl="0"/>
            <a:r>
              <a:rPr/>
              <a:t>Importance des ressources locales (collègues)</a:t>
            </a:r>
          </a:p>
        </p:txBody>
      </p:sp>
      <p:pic>
        <p:nvPicPr>
          <p:cNvPr descr="img/phdcomicbug.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Facile mais …</a:t>
            </a:r>
          </a:p>
        </p:txBody>
      </p:sp>
      <p:pic>
        <p:nvPicPr>
          <p:cNvPr descr="img/pythoneasy.jpg" id="0" name="Picture 1"/>
          <p:cNvPicPr>
            <a:picLocks noGrp="1" noChangeAspect="1"/>
          </p:cNvPicPr>
          <p:nvPr/>
        </p:nvPicPr>
        <p:blipFill>
          <a:blip r:embed="rId2"/>
          <a:stretch>
            <a:fillRect/>
          </a:stretch>
        </p:blipFill>
        <p:spPr bwMode="auto">
          <a:xfrm>
            <a:off x="4381500" y="203200"/>
            <a:ext cx="3492500" cy="43815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ne sommes pas égaux</a:t>
            </a:r>
          </a:p>
          <a:p>
            <a:pPr lvl="0" indent="0" marL="0">
              <a:buNone/>
            </a:pPr>
            <a:r>
              <a:rPr/>
              <a:t>Pour s’y mettre</a:t>
            </a:r>
          </a:p>
          <a:p>
            <a:pPr lvl="0"/>
            <a:r>
              <a:rPr/>
              <a:t>Des trajectoires différentes</a:t>
            </a:r>
          </a:p>
          <a:p>
            <a:pPr lvl="0"/>
            <a:r>
              <a:rPr/>
              <a:t>+/- familiarité à la programmation</a:t>
            </a:r>
          </a:p>
          <a:p>
            <a:pPr lvl="0" indent="0" marL="0">
              <a:buNone/>
            </a:pPr>
            <a:r>
              <a:rPr/>
              <a:t>Deux grandes philosophies :</a:t>
            </a:r>
          </a:p>
          <a:p>
            <a:pPr lvl="0"/>
            <a:r>
              <a:rPr/>
              <a:t>CLI : la ligne de commande (linux notamment)</a:t>
            </a:r>
          </a:p>
          <a:p>
            <a:pPr lvl="0"/>
            <a:r>
              <a:rPr/>
              <a:t>GUI : les interfaces graphiques (WYGIWYS)</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Familiarité avec les instructions</a:t>
            </a:r>
          </a:p>
          <a:p>
            <a:pPr lvl="0" indent="0" marL="0">
              <a:buNone/>
            </a:pPr>
            <a:r>
              <a:rPr/>
              <a:t>La ligne de commande familiarise aux instructions écrites :</a:t>
            </a:r>
          </a:p>
          <a:p>
            <a:pPr lvl="0"/>
            <a:r>
              <a:rPr/>
              <a:t>Par exemple, </a:t>
            </a:r>
            <a:r>
              <a:rPr>
                <a:latin typeface="Courier"/>
              </a:rPr>
              <a:t>mkdir DOSSIER</a:t>
            </a:r>
            <a:r>
              <a:rPr/>
              <a:t> crée un dossier</a:t>
            </a:r>
          </a:p>
          <a:p>
            <a:pPr lvl="0"/>
            <a:r>
              <a:rPr>
                <a:hlinkClick r:id="rId2"/>
              </a:rPr>
              <a:t>Pour aller plus loin</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Progresser ?</a:t>
            </a:r>
          </a:p>
          <a:p>
            <a:pPr lvl="0" indent="0" marL="0">
              <a:buNone/>
            </a:pPr>
            <a:r>
              <a:rPr/>
              <a:t>Pas en une fois</a:t>
            </a:r>
          </a:p>
          <a:p>
            <a:pPr lvl="0"/>
            <a:r>
              <a:rPr/>
              <a:t>Développer l’espace des possibles</a:t>
            </a:r>
          </a:p>
          <a:p>
            <a:pPr lvl="1"/>
            <a:r>
              <a:rPr/>
              <a:t>Bases du langage et philosophie</a:t>
            </a:r>
          </a:p>
          <a:p>
            <a:pPr lvl="1"/>
            <a:r>
              <a:rPr/>
              <a:t>Des exemples de ce qu’il est possible de faire</a:t>
            </a:r>
          </a:p>
          <a:p>
            <a:pPr lvl="0"/>
            <a:r>
              <a:rPr/>
              <a:t>Identifier un usage pertinent pour soi</a:t>
            </a:r>
          </a:p>
          <a:p>
            <a:pPr lvl="1"/>
            <a:r>
              <a:rPr/>
              <a:t>Construire de manière itérative sa pratique</a:t>
            </a:r>
          </a:p>
          <a:p>
            <a:pPr lvl="0"/>
            <a:r>
              <a:rPr/>
              <a:t>Améliorer sa pratique</a:t>
            </a:r>
          </a:p>
          <a:p>
            <a:pPr lvl="1"/>
            <a:r>
              <a:rPr/>
              <a:t>Ajouter les bonnes pratiques de code / partage</a:t>
            </a:r>
          </a:p>
          <a:p>
            <a:pPr lvl="1"/>
            <a:r>
              <a:rPr/>
              <a:t>Renforcer les aspects “théoriques” et “esthétiques”</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Valoriser les petites victoires</a:t>
            </a:r>
          </a:p>
        </p:txBody>
      </p:sp>
      <p:pic>
        <p:nvPicPr>
          <p:cNvPr descr="img/phcomicssolution.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Pourquoi programmer ?</a:t>
            </a:r>
          </a:p>
        </p:txBody>
      </p:sp>
      <p:sp>
        <p:nvSpPr>
          <p:cNvPr id="3" name="Content Placeholder 2"/>
          <p:cNvSpPr>
            <a:spLocks noGrp="1"/>
          </p:cNvSpPr>
          <p:nvPr>
            <p:ph idx="1"/>
          </p:nvPr>
        </p:nvSpPr>
        <p:spPr/>
        <p:txBody>
          <a:bodyPr/>
          <a:lstStyle/>
          <a:p>
            <a:pPr lvl="0" indent="0" marL="0">
              <a:buNone/>
            </a:pPr>
            <a:r>
              <a:rPr i="1"/>
              <a:t>“Certains disent « Il faut coder », d’autres rétorquent « Il faut décoder »”</a:t>
            </a:r>
            <a:r>
              <a:rPr/>
              <a:t> (Cardon, 2019)</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Possibilité d’un vrai plaisir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Le pragmatisme d’abord</a:t>
            </a:r>
          </a:p>
        </p:txBody>
      </p:sp>
      <p:pic>
        <p:nvPicPr>
          <p:cNvPr descr="img/mycode.jpeg" id="0" name="Picture 1"/>
          <p:cNvPicPr>
            <a:picLocks noGrp="1" noChangeAspect="1"/>
          </p:cNvPicPr>
          <p:nvPr/>
        </p:nvPicPr>
        <p:blipFill>
          <a:blip r:embed="rId2"/>
          <a:stretch>
            <a:fillRect/>
          </a:stretch>
        </p:blipFill>
        <p:spPr bwMode="auto">
          <a:xfrm>
            <a:off x="4483100" y="203200"/>
            <a:ext cx="3289300" cy="4381500"/>
          </a:xfrm>
          <a:prstGeom prst="rect">
            <a:avLst/>
          </a:prstGeom>
          <a:noFill/>
          <a:ln w="9525">
            <a:noFill/>
            <a:headEnd/>
            <a:tailEnd/>
          </a:ln>
        </p:spPr>
      </p:pic>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Ressources</a:t>
            </a:r>
          </a:p>
          <a:p>
            <a:pPr lvl="0"/>
            <a:r>
              <a:rPr>
                <a:hlinkClick r:id="rId2"/>
              </a:rPr>
              <a:t>Online : Python pour la data science, Lino Galiana</a:t>
            </a:r>
          </a:p>
          <a:p>
            <a:pPr lvl="0"/>
            <a:r>
              <a:rPr>
                <a:hlinkClick r:id="rId3"/>
              </a:rPr>
              <a:t>Online : Python for cultural studies, Melanie Walsh</a:t>
            </a:r>
          </a:p>
          <a:p>
            <a:pPr lvl="0"/>
            <a:r>
              <a:rPr>
                <a:hlinkClick r:id="rId4"/>
              </a:rPr>
              <a:t>Online : Introduction à la programmation Python pour la biologie, de Patrick Fuchs et Pierre Poulain</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book2.png" id="0" name="Picture 1"/>
          <p:cNvPicPr>
            <a:picLocks noGrp="1" noChangeAspect="1"/>
          </p:cNvPicPr>
          <p:nvPr/>
        </p:nvPicPr>
        <p:blipFill>
          <a:blip r:embed="rId2"/>
          <a:stretch>
            <a:fillRect/>
          </a:stretch>
        </p:blipFill>
        <p:spPr bwMode="auto">
          <a:xfrm>
            <a:off x="1143000" y="1193800"/>
            <a:ext cx="2667000" cy="3390900"/>
          </a:xfrm>
          <a:prstGeom prst="rect">
            <a:avLst/>
          </a:prstGeom>
          <a:noFill/>
          <a:ln w="9525">
            <a:noFill/>
            <a:headEnd/>
            <a:tailEnd/>
          </a:ln>
        </p:spPr>
      </p:pic>
      <p:pic>
        <p:nvPicPr>
          <p:cNvPr descr="img/pyshs.jpg" id="0" name="Picture 1"/>
          <p:cNvPicPr>
            <a:picLocks noGrp="1" noChangeAspect="1"/>
          </p:cNvPicPr>
          <p:nvPr/>
        </p:nvPicPr>
        <p:blipFill>
          <a:blip r:embed="rId3"/>
          <a:stretch>
            <a:fillRect/>
          </a:stretch>
        </p:blipFill>
        <p:spPr bwMode="auto">
          <a:xfrm>
            <a:off x="5575300" y="1193800"/>
            <a:ext cx="2184400" cy="3390900"/>
          </a:xfrm>
          <a:prstGeom prst="rect">
            <a:avLst/>
          </a:prstGeom>
          <a:noFill/>
          <a:ln w="9525">
            <a:noFill/>
            <a:headEnd/>
            <a:tailEnd/>
          </a:ln>
        </p:spPr>
      </p:pic>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Exécuter un script</a:t>
            </a:r>
          </a:p>
        </p:txBody>
      </p:sp>
      <p:sp>
        <p:nvSpPr>
          <p:cNvPr id="3" name="Content Placeholder 2"/>
          <p:cNvSpPr>
            <a:spLocks noGrp="1"/>
          </p:cNvSpPr>
          <p:nvPr>
            <p:ph idx="1"/>
          </p:nvPr>
        </p:nvSpPr>
        <p:spPr/>
        <p:txBody>
          <a:bodyPr/>
          <a:lstStyle/>
          <a:p>
            <a:pPr lvl="0" indent="0" marL="0">
              <a:spcBef>
                <a:spcPts val="3000"/>
              </a:spcBef>
              <a:buNone/>
            </a:pPr>
            <a:r>
              <a:rPr b="1"/>
              <a:t>C’est quoi un script ?</a:t>
            </a:r>
          </a:p>
          <a:p>
            <a:pPr lvl="0"/>
            <a:r>
              <a:rPr/>
              <a:t>Script : ensemble de lignes de code</a:t>
            </a:r>
          </a:p>
          <a:p>
            <a:pPr lvl="0"/>
            <a:r>
              <a:rPr/>
              <a:t>Exécuter : faire interpréter ce code par l’ordinateur.</a:t>
            </a:r>
          </a:p>
          <a:p>
            <a:pPr lvl="0" indent="0" marL="0">
              <a:buNone/>
            </a:pPr>
            <a:r>
              <a:rPr/>
              <a:t>Pour cela, il faut avoir :</a:t>
            </a:r>
          </a:p>
          <a:p>
            <a:pPr lvl="0"/>
            <a:r>
              <a:rPr/>
              <a:t>Python installé sur une infrastructure (local / délocalisée)</a:t>
            </a:r>
          </a:p>
          <a:p>
            <a:pPr lvl="0"/>
            <a:r>
              <a:rPr/>
              <a:t>Un endroit où écrire le langage</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comme logiciel</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architecture.png" id="0" name="Picture 1"/>
          <p:cNvPicPr>
            <a:picLocks noGrp="1" noChangeAspect="1"/>
          </p:cNvPicPr>
          <p:nvPr/>
        </p:nvPicPr>
        <p:blipFill>
          <a:blip r:embed="rId2"/>
          <a:stretch>
            <a:fillRect/>
          </a:stretch>
        </p:blipFill>
        <p:spPr bwMode="auto">
          <a:xfrm>
            <a:off x="1447800" y="1193800"/>
            <a:ext cx="20701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a:t>Où “faire” du Python</a:t>
            </a:r>
          </a:p>
          <a:p>
            <a:pPr lvl="0"/>
            <a:r>
              <a:rPr/>
              <a:t>Dans un fichier texte (+ Integrated (I)DE)</a:t>
            </a:r>
          </a:p>
          <a:p>
            <a:pPr lvl="0"/>
            <a:r>
              <a:rPr/>
              <a:t>Dans le “logiciel” Python (console interactive)</a:t>
            </a:r>
          </a:p>
          <a:p>
            <a:pPr lvl="0"/>
            <a:r>
              <a:rPr/>
              <a:t>Dans un Notebook (Interactive (I)DE)</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Complexité du cloud</a:t>
            </a:r>
          </a:p>
          <a:p>
            <a:pPr lvl="0" indent="0" marL="0">
              <a:buNone/>
            </a:pPr>
            <a:r>
              <a:rPr/>
              <a:t>De plus en plus de services accessibles (Google Cloud, Onyxia, …)</a:t>
            </a:r>
          </a:p>
          <a:p>
            <a:pPr lvl="0"/>
            <a:r>
              <a:rPr/>
              <a:t>Exécution en local (installation)</a:t>
            </a:r>
          </a:p>
          <a:p>
            <a:pPr lvl="0"/>
            <a:r>
              <a:rPr/>
              <a:t>Exécution sur un service distant</a:t>
            </a:r>
          </a:p>
          <a:p>
            <a:pPr lvl="0"/>
            <a:r>
              <a:rPr/>
              <a:t>Exécution dans le navigateur …</a:t>
            </a:r>
          </a:p>
          <a:p>
            <a:pPr lvl="0" indent="0" marL="0">
              <a:buNone/>
            </a:pPr>
            <a:r>
              <a:rPr/>
              <a:t>**Toujours se poser la question : où est exécuté mon code ? Avec quel matériel ?</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Différents philosophies d’outils</a:t>
            </a:r>
          </a:p>
        </p:txBody>
      </p:sp>
      <p:pic>
        <p:nvPicPr>
          <p:cNvPr descr="img/outils.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 tooling et la programmation</a:t>
            </a:r>
          </a:p>
          <a:p>
            <a:pPr lvl="0" indent="0" marL="0">
              <a:buNone/>
            </a:pPr>
            <a:r>
              <a:rPr/>
              <a:t>Beaucoup d’éléments de “meta-programmation” qui dépendent des outils</a:t>
            </a:r>
          </a:p>
          <a:p>
            <a:pPr lvl="0"/>
            <a:r>
              <a:rPr/>
              <a:t>IDE</a:t>
            </a:r>
          </a:p>
          <a:p>
            <a:pPr lvl="0"/>
            <a:r>
              <a:rPr/>
              <a:t>Formatters</a:t>
            </a:r>
          </a:p>
          <a:p>
            <a:pPr lvl="0"/>
            <a:r>
              <a:rPr/>
              <a:t>Linters</a:t>
            </a:r>
          </a:p>
          <a:p>
            <a:pPr lvl="0"/>
            <a:r>
              <a:rPr/>
              <a:t>Debugger</a:t>
            </a:r>
          </a:p>
          <a:p>
            <a:pPr lvl="0"/>
            <a:r>
              <a:rPr/>
              <a:t>Environnements virtuels</a:t>
            </a:r>
          </a:p>
          <a:p>
            <a:pPr lvl="0"/>
            <a:r>
              <a:rPr/>
              <a:t>Intégration genAI (Cursor, etc.)</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numérisation de la science</a:t>
            </a:r>
          </a:p>
          <a:p>
            <a:pPr lvl="0"/>
            <a:r>
              <a:rPr/>
              <a:t>Numérisation comme point de passage obligé</a:t>
            </a:r>
          </a:p>
          <a:p>
            <a:pPr lvl="1"/>
            <a:r>
              <a:rPr>
                <a:hlinkClick r:id="rId2"/>
              </a:rPr>
              <a:t>“</a:t>
            </a:r>
            <a:r>
              <a:rPr i="1">
                <a:hlinkClick r:id="rId3"/>
              </a:rPr>
              <a:t>L’historien de demain sera programmeur ou ne sera plus</a:t>
            </a:r>
            <a:r>
              <a:rPr>
                <a:hlinkClick r:id="rId4"/>
              </a:rPr>
              <a:t>” (Emmanuel Le Roy Ladurie, 1968)</a:t>
            </a:r>
          </a:p>
          <a:p>
            <a:pPr lvl="1"/>
            <a:r>
              <a:rPr>
                <a:hlinkClick r:id="rId5"/>
              </a:rPr>
              <a:t>“</a:t>
            </a:r>
            <a:r>
              <a:rPr i="1">
                <a:hlinkClick r:id="rId6"/>
              </a:rPr>
              <a:t>De la poussière à la lumière bleue</a:t>
            </a:r>
            <a:r>
              <a:rPr>
                <a:hlinkClick r:id="rId7"/>
              </a:rPr>
              <a:t>” de Caroline Muller et Frédéric Clavert, Signata, 2021</a:t>
            </a:r>
          </a:p>
          <a:p>
            <a:pPr lvl="0"/>
            <a:r>
              <a:rPr/>
              <a:t>Abondance de données</a:t>
            </a:r>
          </a:p>
          <a:p>
            <a:pPr lvl="1"/>
            <a:r>
              <a:rPr/>
              <a:t>Comment les actionner ?</a:t>
            </a:r>
          </a:p>
          <a:p>
            <a:pPr lvl="0"/>
            <a:r>
              <a:rPr/>
              <a:t>Courant profond et puissant de la science ouverte</a:t>
            </a:r>
          </a:p>
          <a:p>
            <a:pPr lvl="1"/>
            <a:r>
              <a:rPr/>
              <a:t>reproductibilité</a:t>
            </a:r>
          </a:p>
          <a:p>
            <a:pPr lvl="0"/>
            <a:r>
              <a:rPr/>
              <a:t>Nouvelles méthodes &amp; terrains en SHS</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Quel IDE choisir</a:t>
            </a:r>
          </a:p>
          <a:p>
            <a:pPr lvl="0" indent="0" marL="0">
              <a:buNone/>
            </a:pPr>
            <a:r>
              <a:rPr/>
              <a:t>Interactive Design Environnment</a:t>
            </a:r>
          </a:p>
          <a:p>
            <a:pPr lvl="0"/>
            <a:r>
              <a:rPr/>
              <a:t>un (simple) éditeur de texte</a:t>
            </a:r>
          </a:p>
          <a:p>
            <a:pPr lvl="0"/>
            <a:r>
              <a:rPr/>
              <a:t>un IDE complet (VS Code ; Spyder)</a:t>
            </a:r>
          </a:p>
          <a:p>
            <a:pPr lvl="0"/>
            <a:r>
              <a:rPr/>
              <a:t>un environnement Jupyter</a:t>
            </a:r>
          </a:p>
          <a:p>
            <a:pPr lvl="0" indent="0" marL="0">
              <a:buNone/>
            </a:pPr>
            <a:r>
              <a:rPr/>
              <a:t>Ce que ça change ?</a:t>
            </a:r>
          </a:p>
          <a:p>
            <a:pPr lvl="0"/>
            <a:r>
              <a:rPr/>
              <a:t>Plus d’options (coloration, mise en forme)</a:t>
            </a:r>
          </a:p>
          <a:p>
            <a:pPr lvl="0"/>
            <a:r>
              <a:rPr/>
              <a:t>Plus de complexité…</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Généralisation de VS Code</a:t>
            </a:r>
          </a:p>
        </p:txBody>
      </p:sp>
      <p:pic>
        <p:nvPicPr>
          <p:cNvPr descr="img/vscode.png" id="0" name="Picture 1"/>
          <p:cNvPicPr>
            <a:picLocks noGrp="1" noChangeAspect="1"/>
          </p:cNvPicPr>
          <p:nvPr/>
        </p:nvPicPr>
        <p:blipFill>
          <a:blip r:embed="rId2"/>
          <a:stretch>
            <a:fillRect/>
          </a:stretch>
        </p:blipFill>
        <p:spPr bwMode="auto">
          <a:xfrm>
            <a:off x="3568700" y="1117600"/>
            <a:ext cx="5105400" cy="2552700"/>
          </a:xfrm>
          <a:prstGeom prst="rect">
            <a:avLst/>
          </a:prstGeom>
          <a:noFill/>
          <a:ln w="9525">
            <a:noFill/>
            <a:headEnd/>
            <a:tailEnd/>
          </a:ln>
        </p:spPr>
      </p:pic>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Les notebooks dans tout ça</a:t>
            </a:r>
          </a:p>
          <a:p>
            <a:pPr lvl="0" indent="0" marL="0">
              <a:buNone/>
            </a:pPr>
            <a:r>
              <a:rPr/>
              <a:t>Notebooks computationnels - programmation lettrée</a:t>
            </a:r>
          </a:p>
        </p:txBody>
      </p:sp>
      <p:pic>
        <p:nvPicPr>
          <p:cNvPr descr="img/jupyter.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Préprint : Du laboratoire à Jupyter : La trajectoire d’un instrument logiciel libre de la science ouverte, 2023</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 notebooks Jupyter</a:t>
            </a:r>
          </a:p>
          <a:p>
            <a:pPr lvl="0" indent="0" marL="0">
              <a:buNone/>
            </a:pPr>
            <a:r>
              <a:rPr/>
              <a:t>Avantages :</a:t>
            </a:r>
          </a:p>
          <a:p>
            <a:pPr lvl="0"/>
            <a:r>
              <a:rPr/>
              <a:t>Ludique et interactif</a:t>
            </a:r>
          </a:p>
          <a:p>
            <a:pPr lvl="0"/>
            <a:r>
              <a:rPr/>
              <a:t>Avoir tous les éléments au même endroit</a:t>
            </a:r>
          </a:p>
          <a:p>
            <a:pPr lvl="0"/>
            <a:r>
              <a:rPr/>
              <a:t>Très utilisés (</a:t>
            </a:r>
            <a:r>
              <a:rPr>
                <a:hlinkClick r:id="rId2"/>
              </a:rPr>
              <a:t>“Ten computer codes that transformed science”, Nature, 2021</a:t>
            </a:r>
            <a:r>
              <a:rPr/>
              <a:t>)</a:t>
            </a:r>
          </a:p>
          <a:p>
            <a:pPr lvl="0" indent="0" marL="0">
              <a:buNone/>
            </a:pPr>
            <a:r>
              <a:rPr/>
              <a:t>Quelques limites :</a:t>
            </a:r>
          </a:p>
          <a:p>
            <a:pPr lvl="0"/>
            <a:r>
              <a:rPr/>
              <a:t>Orde d’exécution des cellules</a:t>
            </a:r>
          </a:p>
          <a:p>
            <a:pPr lvl="0"/>
            <a:r>
              <a:rPr/>
              <a:t>Vite confus</a:t>
            </a:r>
          </a:p>
          <a:p>
            <a:pPr lvl="0" indent="0" marL="0">
              <a:buNone/>
            </a:pPr>
            <a:r>
              <a:rPr/>
              <a:t>Si vous voulez des critiques : </a:t>
            </a:r>
            <a:r>
              <a:rPr>
                <a:hlinkClick r:id="rId3"/>
              </a:rPr>
              <a:t>I don’t like notebooks.- Joel Grus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Anaconda : un environnement intégré de data science</a:t>
            </a:r>
          </a:p>
          <a:p>
            <a:pPr lvl="0" indent="0" marL="0">
              <a:buNone/>
            </a:pPr>
            <a:r>
              <a:rPr/>
              <a:t>Mais qui commence à se fermer</a:t>
            </a:r>
          </a:p>
        </p:txBody>
      </p:sp>
      <p:pic>
        <p:nvPicPr>
          <p:cNvPr descr="img/anaconda.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Miniforge</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Services cloud</a:t>
            </a:r>
          </a:p>
          <a:p>
            <a:pPr lvl="0"/>
            <a:r>
              <a:rPr>
                <a:hlinkClick r:id="rId2"/>
              </a:rPr>
              <a:t>SPP Cloud de l’INSEE : Onyxia</a:t>
            </a:r>
          </a:p>
          <a:p>
            <a:pPr lvl="0"/>
            <a:r>
              <a:rPr>
                <a:hlinkClick r:id="rId3"/>
              </a:rPr>
              <a:t>Google colab</a:t>
            </a:r>
            <a:r>
              <a:rPr/>
              <a:t> : GPU possibles</a:t>
            </a:r>
          </a:p>
          <a:p>
            <a:pPr lvl="0"/>
            <a:r>
              <a:rPr/>
              <a:t>Services institutionnels …</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Multiplier les environnements</a:t>
            </a:r>
          </a:p>
          <a:p>
            <a:pPr lvl="0" indent="0" marL="0">
              <a:buNone/>
            </a:pPr>
            <a:r>
              <a:rPr/>
              <a:t>Un programme/logiciel :</a:t>
            </a:r>
          </a:p>
          <a:p>
            <a:pPr lvl="0"/>
            <a:r>
              <a:rPr/>
              <a:t>comprend du code</a:t>
            </a:r>
          </a:p>
          <a:p>
            <a:pPr lvl="0"/>
            <a:r>
              <a:rPr/>
              <a:t>et dépend d’autres codes (des bibliothèques)</a:t>
            </a:r>
          </a:p>
          <a:p>
            <a:pPr lvl="0" indent="0" marL="0">
              <a:buNone/>
            </a:pPr>
            <a:r>
              <a:rPr/>
              <a:t>Nécessité d’installer ces bibliothèques qui constituent un environnement</a:t>
            </a:r>
          </a:p>
          <a:p>
            <a:pPr lvl="0" indent="0" marL="0">
              <a:buNone/>
            </a:pPr>
            <a:r>
              <a:rPr/>
              <a:t>Vous pouvez avoir plusieurs environnements virtuels</a:t>
            </a:r>
          </a:p>
          <a:p>
            <a:pPr lvl="0"/>
            <a:r>
              <a:rPr/>
              <a:t>Anaconda gère ces environnements : </a:t>
            </a:r>
            <a:r>
              <a:rPr>
                <a:latin typeface="Courier"/>
              </a:rPr>
              <a:t>conda</a:t>
            </a:r>
          </a:p>
          <a:p>
            <a:pPr lvl="0"/>
            <a:r>
              <a:rPr/>
              <a:t>D’autres gestionnaires : </a:t>
            </a:r>
            <a:r>
              <a:rPr>
                <a:latin typeface="Courier"/>
              </a:rPr>
              <a:t>uv</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Maintenant : exécutons un script</a:t>
            </a:r>
          </a:p>
          <a:p>
            <a:pPr lvl="0" indent="0" marL="0">
              <a:buNone/>
            </a:pPr>
            <a:r>
              <a:rPr/>
              <a:t>Aller sur le dépot et trouver un moyen d’exécuter le script !</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a:t>
            </a:r>
          </a:p>
          <a:p>
            <a:pPr lvl="0" indent="0" marL="0">
              <a:buNone/>
            </a:pPr>
            <a:r>
              <a:rPr/>
              <a:t>Utiliser des instructions (code/script) dans un langage (formalisé) pour faire réaliser (exécuter) à un ordinateur des actions.</a:t>
            </a:r>
          </a:p>
        </p:txBody>
      </p:sp>
      <p:pic>
        <p:nvPicPr>
          <p:cNvPr descr="img/programmer.png" id="0" name="Picture 1"/>
          <p:cNvPicPr>
            <a:picLocks noGrp="1" noChangeAspect="1"/>
          </p:cNvPicPr>
          <p:nvPr/>
        </p:nvPicPr>
        <p:blipFill>
          <a:blip r:embed="rId2"/>
          <a:stretch>
            <a:fillRect/>
          </a:stretch>
        </p:blipFill>
        <p:spPr bwMode="auto">
          <a:xfrm>
            <a:off x="3568700" y="1130300"/>
            <a:ext cx="5105400" cy="25146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pour les SHS</dc:title>
  <dc:creator>Émilien Schultz - Léo Mignot</dc:creator>
  <cp:keywords/>
  <dcterms:created xsi:type="dcterms:W3CDTF">2026-02-27T12:29:12Z</dcterms:created>
  <dcterms:modified xsi:type="dcterms:W3CDTF">2026-02-27T12:29:12Z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2026-02-23</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Pourquoi programmer en Python ?</vt:lpwstr>
  </property>
  <property fmtid="{D5CDD505-2E9C-101B-9397-08002B2CF9AE}" pid="11" name="toc-title">
    <vt:lpwstr>Table of contents</vt:lpwstr>
  </property>
</Properties>
</file>